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9" r:id="rId7"/>
    <p:sldId id="270" r:id="rId8"/>
    <p:sldId id="262" r:id="rId9"/>
    <p:sldId id="271" r:id="rId10"/>
    <p:sldId id="277" r:id="rId11"/>
    <p:sldId id="278" r:id="rId12"/>
    <p:sldId id="279" r:id="rId13"/>
    <p:sldId id="280" r:id="rId14"/>
    <p:sldId id="275" r:id="rId15"/>
    <p:sldId id="266" r:id="rId16"/>
  </p:sldIdLst>
  <p:sldSz cx="9144000" cy="5143500" type="screen16x9"/>
  <p:notesSz cx="9144000" cy="51435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41" autoAdjust="0"/>
  </p:normalViewPr>
  <p:slideViewPr>
    <p:cSldViewPr>
      <p:cViewPr varScale="1">
        <p:scale>
          <a:sx n="103" d="100"/>
          <a:sy n="103" d="100"/>
        </p:scale>
        <p:origin x="874" y="77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80CE89-A678-45B3-86C1-B5CE95052288}" type="datetimeFigureOut">
              <a:rPr lang="en-IN" smtClean="0"/>
              <a:t>08-11-2025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9AEF36-E76D-4D0E-99BA-D2988244480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5551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9AEF36-E76D-4D0E-99BA-D29882444800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5646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9AEF36-E76D-4D0E-99BA-D29882444800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6933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 u="sng">
                <a:solidFill>
                  <a:srgbClr val="C0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rgbClr val="001F5F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Mini</a:t>
            </a:r>
            <a:r>
              <a:rPr spc="-45" dirty="0"/>
              <a:t> </a:t>
            </a:r>
            <a:r>
              <a:rPr dirty="0"/>
              <a:t>Project</a:t>
            </a:r>
            <a:r>
              <a:rPr spc="-25" dirty="0"/>
              <a:t> </a:t>
            </a:r>
            <a:r>
              <a:rPr spc="-10" dirty="0"/>
              <a:t>Title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10/28/2024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 u="sng">
                <a:solidFill>
                  <a:srgbClr val="C0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1" i="0">
                <a:solidFill>
                  <a:srgbClr val="001F5F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Mini</a:t>
            </a:r>
            <a:r>
              <a:rPr spc="-45" dirty="0"/>
              <a:t> </a:t>
            </a:r>
            <a:r>
              <a:rPr dirty="0"/>
              <a:t>Project</a:t>
            </a:r>
            <a:r>
              <a:rPr spc="-25" dirty="0"/>
              <a:t> </a:t>
            </a:r>
            <a:r>
              <a:rPr spc="-10" dirty="0"/>
              <a:t>Title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10/28/2024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 u="sng">
                <a:solidFill>
                  <a:srgbClr val="C0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Mini</a:t>
            </a:r>
            <a:r>
              <a:rPr spc="-45" dirty="0"/>
              <a:t> </a:t>
            </a:r>
            <a:r>
              <a:rPr dirty="0"/>
              <a:t>Project</a:t>
            </a:r>
            <a:r>
              <a:rPr spc="-25" dirty="0"/>
              <a:t> </a:t>
            </a:r>
            <a:r>
              <a:rPr spc="-10" dirty="0"/>
              <a:t>Title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10/28/2024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1" i="0" u="sng">
                <a:solidFill>
                  <a:srgbClr val="C0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Mini</a:t>
            </a:r>
            <a:r>
              <a:rPr spc="-45" dirty="0"/>
              <a:t> </a:t>
            </a:r>
            <a:r>
              <a:rPr dirty="0"/>
              <a:t>Project</a:t>
            </a:r>
            <a:r>
              <a:rPr spc="-25" dirty="0"/>
              <a:t> </a:t>
            </a:r>
            <a:r>
              <a:rPr spc="-10" dirty="0"/>
              <a:t>Title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10/28/2024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Mini</a:t>
            </a:r>
            <a:r>
              <a:rPr spc="-45" dirty="0"/>
              <a:t> </a:t>
            </a:r>
            <a:r>
              <a:rPr dirty="0"/>
              <a:t>Project</a:t>
            </a:r>
            <a:r>
              <a:rPr spc="-25" dirty="0"/>
              <a:t> </a:t>
            </a:r>
            <a:r>
              <a:rPr spc="-10" dirty="0"/>
              <a:t>Title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10/28/2024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8302625" y="169862"/>
            <a:ext cx="685800" cy="620712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85737" y="169862"/>
            <a:ext cx="722312" cy="652462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537713" y="-52323"/>
            <a:ext cx="4068572" cy="6441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 u="sng">
                <a:solidFill>
                  <a:srgbClr val="C00000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40739" y="934669"/>
            <a:ext cx="6256020" cy="33801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1" i="0">
                <a:solidFill>
                  <a:srgbClr val="001F5F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028694" y="4830876"/>
            <a:ext cx="1084579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dirty="0"/>
              <a:t>Mini</a:t>
            </a:r>
            <a:r>
              <a:rPr spc="-45" dirty="0"/>
              <a:t> </a:t>
            </a:r>
            <a:r>
              <a:rPr dirty="0"/>
              <a:t>Project</a:t>
            </a:r>
            <a:r>
              <a:rPr spc="-25" dirty="0"/>
              <a:t> </a:t>
            </a:r>
            <a:r>
              <a:rPr spc="-10" dirty="0"/>
              <a:t>Title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5940" y="4830876"/>
            <a:ext cx="764540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r>
              <a:rPr spc="-10" dirty="0"/>
              <a:t>10/28/2024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479281" y="4830876"/>
            <a:ext cx="166370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165347"/>
            <a:ext cx="9144000" cy="1978152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-12700" y="0"/>
            <a:ext cx="9169400" cy="5156200"/>
            <a:chOff x="-12700" y="0"/>
            <a:chExt cx="9169400" cy="5156200"/>
          </a:xfrm>
        </p:grpSpPr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9144000" cy="310273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0" y="3102736"/>
              <a:ext cx="9144000" cy="0"/>
            </a:xfrm>
            <a:custGeom>
              <a:avLst/>
              <a:gdLst/>
              <a:ahLst/>
              <a:cxnLst/>
              <a:rect l="l" t="t" r="r" b="b"/>
              <a:pathLst>
                <a:path w="9144000">
                  <a:moveTo>
                    <a:pt x="0" y="0"/>
                  </a:moveTo>
                  <a:lnTo>
                    <a:pt x="9144000" y="0"/>
                  </a:lnTo>
                </a:path>
              </a:pathLst>
            </a:custGeom>
            <a:ln w="25400">
              <a:solidFill>
                <a:srgbClr val="385D89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0" y="1884679"/>
              <a:ext cx="9144000" cy="3258820"/>
            </a:xfrm>
            <a:custGeom>
              <a:avLst/>
              <a:gdLst/>
              <a:ahLst/>
              <a:cxnLst/>
              <a:rect l="l" t="t" r="r" b="b"/>
              <a:pathLst>
                <a:path w="9144000" h="3258820">
                  <a:moveTo>
                    <a:pt x="9144000" y="1145438"/>
                  </a:moveTo>
                  <a:lnTo>
                    <a:pt x="1398524" y="0"/>
                  </a:lnTo>
                  <a:lnTo>
                    <a:pt x="1364221" y="231876"/>
                  </a:lnTo>
                  <a:lnTo>
                    <a:pt x="1341501" y="231521"/>
                  </a:lnTo>
                  <a:lnTo>
                    <a:pt x="1293647" y="232257"/>
                  </a:lnTo>
                  <a:lnTo>
                    <a:pt x="1246149" y="234416"/>
                  </a:lnTo>
                  <a:lnTo>
                    <a:pt x="1199019" y="237998"/>
                  </a:lnTo>
                  <a:lnTo>
                    <a:pt x="1152283" y="242976"/>
                  </a:lnTo>
                  <a:lnTo>
                    <a:pt x="1105954" y="249326"/>
                  </a:lnTo>
                  <a:lnTo>
                    <a:pt x="1060056" y="257048"/>
                  </a:lnTo>
                  <a:lnTo>
                    <a:pt x="1014603" y="266090"/>
                  </a:lnTo>
                  <a:lnTo>
                    <a:pt x="969619" y="276453"/>
                  </a:lnTo>
                  <a:lnTo>
                    <a:pt x="925118" y="288112"/>
                  </a:lnTo>
                  <a:lnTo>
                    <a:pt x="881138" y="301053"/>
                  </a:lnTo>
                  <a:lnTo>
                    <a:pt x="837679" y="315239"/>
                  </a:lnTo>
                  <a:lnTo>
                    <a:pt x="794778" y="330669"/>
                  </a:lnTo>
                  <a:lnTo>
                    <a:pt x="752436" y="347306"/>
                  </a:lnTo>
                  <a:lnTo>
                    <a:pt x="710679" y="365150"/>
                  </a:lnTo>
                  <a:lnTo>
                    <a:pt x="669531" y="384149"/>
                  </a:lnTo>
                  <a:lnTo>
                    <a:pt x="629005" y="404317"/>
                  </a:lnTo>
                  <a:lnTo>
                    <a:pt x="589127" y="425615"/>
                  </a:lnTo>
                  <a:lnTo>
                    <a:pt x="549922" y="448017"/>
                  </a:lnTo>
                  <a:lnTo>
                    <a:pt x="511390" y="471512"/>
                  </a:lnTo>
                  <a:lnTo>
                    <a:pt x="473583" y="496087"/>
                  </a:lnTo>
                  <a:lnTo>
                    <a:pt x="436486" y="521716"/>
                  </a:lnTo>
                  <a:lnTo>
                    <a:pt x="400138" y="548373"/>
                  </a:lnTo>
                  <a:lnTo>
                    <a:pt x="364553" y="576033"/>
                  </a:lnTo>
                  <a:lnTo>
                    <a:pt x="329755" y="604697"/>
                  </a:lnTo>
                  <a:lnTo>
                    <a:pt x="295757" y="634326"/>
                  </a:lnTo>
                  <a:lnTo>
                    <a:pt x="262585" y="664895"/>
                  </a:lnTo>
                  <a:lnTo>
                    <a:pt x="230263" y="696417"/>
                  </a:lnTo>
                  <a:lnTo>
                    <a:pt x="198793" y="728827"/>
                  </a:lnTo>
                  <a:lnTo>
                    <a:pt x="168211" y="762139"/>
                  </a:lnTo>
                  <a:lnTo>
                    <a:pt x="138531" y="796315"/>
                  </a:lnTo>
                  <a:lnTo>
                    <a:pt x="109778" y="831342"/>
                  </a:lnTo>
                  <a:lnTo>
                    <a:pt x="81953" y="867194"/>
                  </a:lnTo>
                  <a:lnTo>
                    <a:pt x="55105" y="903859"/>
                  </a:lnTo>
                  <a:lnTo>
                    <a:pt x="29235" y="941311"/>
                  </a:lnTo>
                  <a:lnTo>
                    <a:pt x="4356" y="979525"/>
                  </a:lnTo>
                  <a:lnTo>
                    <a:pt x="0" y="986663"/>
                  </a:lnTo>
                  <a:lnTo>
                    <a:pt x="0" y="2760840"/>
                  </a:lnTo>
                  <a:lnTo>
                    <a:pt x="29235" y="2806192"/>
                  </a:lnTo>
                  <a:lnTo>
                    <a:pt x="55105" y="2843644"/>
                  </a:lnTo>
                  <a:lnTo>
                    <a:pt x="81953" y="2880309"/>
                  </a:lnTo>
                  <a:lnTo>
                    <a:pt x="109778" y="2916161"/>
                  </a:lnTo>
                  <a:lnTo>
                    <a:pt x="138531" y="2951188"/>
                  </a:lnTo>
                  <a:lnTo>
                    <a:pt x="168211" y="2985363"/>
                  </a:lnTo>
                  <a:lnTo>
                    <a:pt x="198793" y="3018675"/>
                  </a:lnTo>
                  <a:lnTo>
                    <a:pt x="230263" y="3051098"/>
                  </a:lnTo>
                  <a:lnTo>
                    <a:pt x="262585" y="3082607"/>
                  </a:lnTo>
                  <a:lnTo>
                    <a:pt x="295757" y="3113189"/>
                  </a:lnTo>
                  <a:lnTo>
                    <a:pt x="329755" y="3142818"/>
                  </a:lnTo>
                  <a:lnTo>
                    <a:pt x="364553" y="3171469"/>
                  </a:lnTo>
                  <a:lnTo>
                    <a:pt x="400138" y="3199142"/>
                  </a:lnTo>
                  <a:lnTo>
                    <a:pt x="436486" y="3225800"/>
                  </a:lnTo>
                  <a:lnTo>
                    <a:pt x="473583" y="3251428"/>
                  </a:lnTo>
                  <a:lnTo>
                    <a:pt x="484962" y="3258820"/>
                  </a:lnTo>
                  <a:lnTo>
                    <a:pt x="916584" y="3258820"/>
                  </a:lnTo>
                  <a:lnTo>
                    <a:pt x="2197963" y="3258820"/>
                  </a:lnTo>
                  <a:lnTo>
                    <a:pt x="9144000" y="3258820"/>
                  </a:lnTo>
                  <a:lnTo>
                    <a:pt x="9144000" y="1145438"/>
                  </a:lnTo>
                  <a:close/>
                </a:path>
              </a:pathLst>
            </a:custGeom>
            <a:solidFill>
              <a:srgbClr val="2058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87424" y="2059813"/>
              <a:ext cx="8156576" cy="3083686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987424" y="2059813"/>
              <a:ext cx="8156575" cy="3084195"/>
            </a:xfrm>
            <a:custGeom>
              <a:avLst/>
              <a:gdLst/>
              <a:ahLst/>
              <a:cxnLst/>
              <a:rect l="l" t="t" r="r" b="b"/>
              <a:pathLst>
                <a:path w="8156575" h="3084195">
                  <a:moveTo>
                    <a:pt x="355855" y="0"/>
                  </a:moveTo>
                  <a:lnTo>
                    <a:pt x="8156576" y="900217"/>
                  </a:lnTo>
                </a:path>
                <a:path w="8156575" h="3084195">
                  <a:moveTo>
                    <a:pt x="0" y="3083686"/>
                  </a:moveTo>
                  <a:lnTo>
                    <a:pt x="355855" y="0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0" y="2233295"/>
              <a:ext cx="2940431" cy="2910203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2660395" y="2469642"/>
            <a:ext cx="2489200" cy="33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b="1" spc="-135" dirty="0">
                <a:solidFill>
                  <a:srgbClr val="001F5F"/>
                </a:solidFill>
                <a:latin typeface="Arial"/>
                <a:cs typeface="Arial"/>
              </a:rPr>
              <a:t>Karnatak</a:t>
            </a:r>
            <a:r>
              <a:rPr sz="2000" b="1" spc="10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2000" b="1" spc="-135" dirty="0">
                <a:solidFill>
                  <a:srgbClr val="001F5F"/>
                </a:solidFill>
                <a:latin typeface="Arial"/>
                <a:cs typeface="Arial"/>
              </a:rPr>
              <a:t>Law</a:t>
            </a:r>
            <a:r>
              <a:rPr sz="2000" b="1" dirty="0">
                <a:solidFill>
                  <a:srgbClr val="001F5F"/>
                </a:solidFill>
                <a:latin typeface="Arial"/>
                <a:cs typeface="Arial"/>
              </a:rPr>
              <a:t> </a:t>
            </a:r>
            <a:r>
              <a:rPr sz="2000" b="1" spc="-155" dirty="0">
                <a:solidFill>
                  <a:srgbClr val="001F5F"/>
                </a:solidFill>
                <a:latin typeface="Arial"/>
                <a:cs typeface="Arial"/>
              </a:rPr>
              <a:t>Society's</a:t>
            </a:r>
            <a:endParaRPr sz="2000">
              <a:latin typeface="Arial"/>
              <a:cs typeface="Arial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222250" y="2571788"/>
            <a:ext cx="8921750" cy="2571750"/>
            <a:chOff x="222250" y="2571788"/>
            <a:chExt cx="8921750" cy="2571750"/>
          </a:xfrm>
        </p:grpSpPr>
        <p:pic>
          <p:nvPicPr>
            <p:cNvPr id="12" name="object 12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22250" y="2571788"/>
              <a:ext cx="2063750" cy="938110"/>
            </a:xfrm>
            <a:prstGeom prst="rect">
              <a:avLst/>
            </a:prstGeom>
          </p:spPr>
        </p:pic>
        <p:sp>
          <p:nvSpPr>
            <p:cNvPr id="13" name="object 13"/>
            <p:cNvSpPr/>
            <p:nvPr/>
          </p:nvSpPr>
          <p:spPr>
            <a:xfrm>
              <a:off x="6862826" y="4884737"/>
              <a:ext cx="2281555" cy="259079"/>
            </a:xfrm>
            <a:custGeom>
              <a:avLst/>
              <a:gdLst/>
              <a:ahLst/>
              <a:cxnLst/>
              <a:rect l="l" t="t" r="r" b="b"/>
              <a:pathLst>
                <a:path w="2281554" h="259079">
                  <a:moveTo>
                    <a:pt x="2281173" y="0"/>
                  </a:moveTo>
                  <a:lnTo>
                    <a:pt x="0" y="0"/>
                  </a:lnTo>
                  <a:lnTo>
                    <a:pt x="0" y="258760"/>
                  </a:lnTo>
                  <a:lnTo>
                    <a:pt x="2281173" y="258760"/>
                  </a:lnTo>
                  <a:lnTo>
                    <a:pt x="2281173" y="0"/>
                  </a:lnTo>
                  <a:close/>
                </a:path>
              </a:pathLst>
            </a:custGeom>
            <a:solidFill>
              <a:srgbClr val="2058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7104633" y="4910124"/>
            <a:ext cx="191135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1200" b="1" spc="-8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1200" b="1" spc="-6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1200" b="1" spc="-1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1200" b="1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100" dirty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sz="1200" b="1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12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16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1200" b="1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200" b="1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110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12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2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100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200" b="1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1200" b="1" spc="-4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10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200" b="1" spc="-3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110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12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110" dirty="0">
                <a:solidFill>
                  <a:srgbClr val="FFFFFF"/>
                </a:solidFill>
                <a:latin typeface="Arial"/>
                <a:cs typeface="Arial"/>
              </a:rPr>
              <a:t>u</a:t>
            </a:r>
            <a:r>
              <a:rPr sz="12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12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1200" b="1" spc="-4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200" b="1" spc="-50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endParaRPr sz="1200">
              <a:latin typeface="Arial"/>
              <a:cs typeface="Arial"/>
            </a:endParaRPr>
          </a:p>
        </p:txBody>
      </p:sp>
      <p:grpSp>
        <p:nvGrpSpPr>
          <p:cNvPr id="15" name="object 15"/>
          <p:cNvGrpSpPr/>
          <p:nvPr/>
        </p:nvGrpSpPr>
        <p:grpSpPr>
          <a:xfrm>
            <a:off x="-12700" y="4376716"/>
            <a:ext cx="3954145" cy="779780"/>
            <a:chOff x="-12700" y="4376716"/>
            <a:chExt cx="3954145" cy="779780"/>
          </a:xfrm>
        </p:grpSpPr>
        <p:pic>
          <p:nvPicPr>
            <p:cNvPr id="16" name="object 16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0" y="4690884"/>
              <a:ext cx="3928489" cy="452615"/>
            </a:xfrm>
            <a:prstGeom prst="rect">
              <a:avLst/>
            </a:prstGeom>
          </p:spPr>
        </p:pic>
        <p:sp>
          <p:nvSpPr>
            <p:cNvPr id="17" name="object 17"/>
            <p:cNvSpPr/>
            <p:nvPr/>
          </p:nvSpPr>
          <p:spPr>
            <a:xfrm>
              <a:off x="0" y="4690884"/>
              <a:ext cx="3928745" cy="452755"/>
            </a:xfrm>
            <a:custGeom>
              <a:avLst/>
              <a:gdLst/>
              <a:ahLst/>
              <a:cxnLst/>
              <a:rect l="l" t="t" r="r" b="b"/>
              <a:pathLst>
                <a:path w="3928745" h="452754">
                  <a:moveTo>
                    <a:pt x="6112" y="0"/>
                  </a:moveTo>
                  <a:lnTo>
                    <a:pt x="3928489" y="452615"/>
                  </a:lnTo>
                </a:path>
                <a:path w="3928745" h="452754">
                  <a:moveTo>
                    <a:pt x="0" y="52965"/>
                  </a:moveTo>
                  <a:lnTo>
                    <a:pt x="6112" y="0"/>
                  </a:lnTo>
                </a:path>
              </a:pathLst>
            </a:custGeom>
            <a:ln w="2540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8" name="object 18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0" y="4376716"/>
              <a:ext cx="1335118" cy="766781"/>
            </a:xfrm>
            <a:prstGeom prst="rect">
              <a:avLst/>
            </a:prstGeom>
          </p:spPr>
        </p:pic>
      </p:grpSp>
      <p:sp>
        <p:nvSpPr>
          <p:cNvPr id="19" name="object 19"/>
          <p:cNvSpPr txBox="1"/>
          <p:nvPr/>
        </p:nvSpPr>
        <p:spPr>
          <a:xfrm>
            <a:off x="2686050" y="3141726"/>
            <a:ext cx="5962650" cy="7645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340" dirty="0">
                <a:solidFill>
                  <a:srgbClr val="006FC0"/>
                </a:solidFill>
                <a:latin typeface="Arial"/>
                <a:cs typeface="Arial"/>
              </a:rPr>
              <a:t>INSTITUTE</a:t>
            </a:r>
            <a:r>
              <a:rPr sz="3200" b="1" spc="15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3200" b="1" spc="-270" dirty="0">
                <a:solidFill>
                  <a:srgbClr val="006FC0"/>
                </a:solidFill>
                <a:latin typeface="Arial"/>
                <a:cs typeface="Arial"/>
              </a:rPr>
              <a:t>OF</a:t>
            </a:r>
            <a:r>
              <a:rPr sz="3200" b="1" spc="-10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3200" b="1" spc="-335" dirty="0">
                <a:solidFill>
                  <a:srgbClr val="006FC0"/>
                </a:solidFill>
                <a:latin typeface="Arial"/>
                <a:cs typeface="Arial"/>
              </a:rPr>
              <a:t>TECHNOLOGY</a:t>
            </a:r>
            <a:r>
              <a:rPr sz="3200" b="1" spc="-20" dirty="0">
                <a:solidFill>
                  <a:srgbClr val="006FC0"/>
                </a:solidFill>
                <a:latin typeface="Arial"/>
                <a:cs typeface="Arial"/>
              </a:rPr>
              <a:t> </a:t>
            </a:r>
            <a:r>
              <a:rPr sz="2800" b="1" spc="-114" dirty="0">
                <a:solidFill>
                  <a:srgbClr val="006FC0"/>
                </a:solidFill>
                <a:latin typeface="Arial"/>
                <a:cs typeface="Arial"/>
              </a:rPr>
              <a:t>(VDIT)</a:t>
            </a:r>
            <a:endParaRPr sz="2800">
              <a:latin typeface="Arial"/>
              <a:cs typeface="Arial"/>
            </a:endParaRPr>
          </a:p>
          <a:p>
            <a:pPr marL="1879600">
              <a:lnSpc>
                <a:spcPct val="100000"/>
              </a:lnSpc>
              <a:spcBef>
                <a:spcPts val="60"/>
              </a:spcBef>
            </a:pPr>
            <a:r>
              <a:rPr sz="1600" b="1" dirty="0">
                <a:solidFill>
                  <a:srgbClr val="C00000"/>
                </a:solidFill>
                <a:latin typeface="Segoe Script"/>
                <a:cs typeface="Segoe Script"/>
              </a:rPr>
              <a:t>Transforming</a:t>
            </a:r>
            <a:r>
              <a:rPr sz="1600" b="1" spc="-65" dirty="0">
                <a:solidFill>
                  <a:srgbClr val="C00000"/>
                </a:solidFill>
                <a:latin typeface="Segoe Script"/>
                <a:cs typeface="Segoe Script"/>
              </a:rPr>
              <a:t> </a:t>
            </a:r>
            <a:r>
              <a:rPr sz="1600" b="1" dirty="0">
                <a:solidFill>
                  <a:srgbClr val="C00000"/>
                </a:solidFill>
                <a:latin typeface="Segoe Script"/>
                <a:cs typeface="Segoe Script"/>
              </a:rPr>
              <a:t>Through</a:t>
            </a:r>
            <a:r>
              <a:rPr sz="1600" b="1" spc="-85" dirty="0">
                <a:solidFill>
                  <a:srgbClr val="C00000"/>
                </a:solidFill>
                <a:latin typeface="Segoe Script"/>
                <a:cs typeface="Segoe Script"/>
              </a:rPr>
              <a:t> </a:t>
            </a:r>
            <a:r>
              <a:rPr sz="1600" b="1" spc="-10" dirty="0">
                <a:solidFill>
                  <a:srgbClr val="C00000"/>
                </a:solidFill>
                <a:latin typeface="Segoe Script"/>
                <a:cs typeface="Segoe Script"/>
              </a:rPr>
              <a:t>Technology</a:t>
            </a:r>
            <a:endParaRPr sz="1600">
              <a:latin typeface="Segoe Script"/>
              <a:cs typeface="Segoe Script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54558" y="3499866"/>
            <a:ext cx="5314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Arial MT"/>
                <a:cs typeface="Arial MT"/>
              </a:rPr>
              <a:t>1939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515236" y="3472688"/>
            <a:ext cx="5314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Arial MT"/>
                <a:cs typeface="Arial MT"/>
              </a:rPr>
              <a:t>2004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254376" y="4156049"/>
            <a:ext cx="5575300" cy="8694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2540" algn="ctr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solidFill>
                  <a:srgbClr val="001F5F"/>
                </a:solidFill>
                <a:latin typeface="Arial Black"/>
                <a:cs typeface="Arial Black"/>
              </a:rPr>
              <a:t>Department</a:t>
            </a:r>
            <a:r>
              <a:rPr sz="1800" spc="20" dirty="0">
                <a:solidFill>
                  <a:srgbClr val="001F5F"/>
                </a:solidFill>
                <a:latin typeface="Arial Black"/>
                <a:cs typeface="Arial Black"/>
              </a:rPr>
              <a:t> </a:t>
            </a:r>
            <a:r>
              <a:rPr sz="1800" spc="-25" dirty="0">
                <a:solidFill>
                  <a:srgbClr val="001F5F"/>
                </a:solidFill>
                <a:latin typeface="Arial Black"/>
                <a:cs typeface="Arial Black"/>
              </a:rPr>
              <a:t>of</a:t>
            </a:r>
            <a:endParaRPr lang="en-IN" sz="1800" spc="-25" dirty="0">
              <a:solidFill>
                <a:srgbClr val="001F5F"/>
              </a:solidFill>
              <a:latin typeface="Arial Black"/>
              <a:cs typeface="Arial Black"/>
            </a:endParaRPr>
          </a:p>
          <a:p>
            <a:pPr marR="2540" algn="ctr">
              <a:spcBef>
                <a:spcPts val="100"/>
              </a:spcBef>
            </a:pPr>
            <a:r>
              <a:rPr lang="en-US" dirty="0">
                <a:solidFill>
                  <a:srgbClr val="001F5F"/>
                </a:solidFill>
                <a:latin typeface="Arial Black"/>
              </a:rPr>
              <a:t>Computer Science and Engineering (AIML)</a:t>
            </a:r>
          </a:p>
          <a:p>
            <a:pPr marR="2540" algn="ctr">
              <a:lnSpc>
                <a:spcPct val="100000"/>
              </a:lnSpc>
              <a:spcBef>
                <a:spcPts val="100"/>
              </a:spcBef>
            </a:pPr>
            <a:endParaRPr sz="1800" dirty="0">
              <a:latin typeface="Arial Black"/>
              <a:cs typeface="Arial Black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790575" y="2724911"/>
            <a:ext cx="8353425" cy="2049145"/>
            <a:chOff x="790575" y="2724911"/>
            <a:chExt cx="8353425" cy="2049145"/>
          </a:xfrm>
        </p:grpSpPr>
        <p:pic>
          <p:nvPicPr>
            <p:cNvPr id="24" name="object 2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2552700" y="2724911"/>
              <a:ext cx="6591300" cy="583692"/>
            </a:xfrm>
            <a:prstGeom prst="rect">
              <a:avLst/>
            </a:prstGeom>
          </p:spPr>
        </p:pic>
        <p:sp>
          <p:nvSpPr>
            <p:cNvPr id="25" name="object 25"/>
            <p:cNvSpPr/>
            <p:nvPr/>
          </p:nvSpPr>
          <p:spPr>
            <a:xfrm>
              <a:off x="828675" y="3867150"/>
              <a:ext cx="871855" cy="868680"/>
            </a:xfrm>
            <a:custGeom>
              <a:avLst/>
              <a:gdLst/>
              <a:ahLst/>
              <a:cxnLst/>
              <a:rect l="l" t="t" r="r" b="b"/>
              <a:pathLst>
                <a:path w="871855" h="868679">
                  <a:moveTo>
                    <a:pt x="435775" y="0"/>
                  </a:moveTo>
                  <a:lnTo>
                    <a:pt x="388291" y="2547"/>
                  </a:lnTo>
                  <a:lnTo>
                    <a:pt x="342289" y="10014"/>
                  </a:lnTo>
                  <a:lnTo>
                    <a:pt x="298034" y="22134"/>
                  </a:lnTo>
                  <a:lnTo>
                    <a:pt x="255792" y="38644"/>
                  </a:lnTo>
                  <a:lnTo>
                    <a:pt x="215828" y="59277"/>
                  </a:lnTo>
                  <a:lnTo>
                    <a:pt x="178409" y="83771"/>
                  </a:lnTo>
                  <a:lnTo>
                    <a:pt x="143800" y="111859"/>
                  </a:lnTo>
                  <a:lnTo>
                    <a:pt x="112268" y="143276"/>
                  </a:lnTo>
                  <a:lnTo>
                    <a:pt x="84077" y="177759"/>
                  </a:lnTo>
                  <a:lnTo>
                    <a:pt x="59494" y="215042"/>
                  </a:lnTo>
                  <a:lnTo>
                    <a:pt x="38785" y="254859"/>
                  </a:lnTo>
                  <a:lnTo>
                    <a:pt x="22215" y="296948"/>
                  </a:lnTo>
                  <a:lnTo>
                    <a:pt x="10050" y="341042"/>
                  </a:lnTo>
                  <a:lnTo>
                    <a:pt x="2556" y="386876"/>
                  </a:lnTo>
                  <a:lnTo>
                    <a:pt x="0" y="434187"/>
                  </a:lnTo>
                  <a:lnTo>
                    <a:pt x="2556" y="481495"/>
                  </a:lnTo>
                  <a:lnTo>
                    <a:pt x="10050" y="527328"/>
                  </a:lnTo>
                  <a:lnTo>
                    <a:pt x="22215" y="571420"/>
                  </a:lnTo>
                  <a:lnTo>
                    <a:pt x="38785" y="613507"/>
                  </a:lnTo>
                  <a:lnTo>
                    <a:pt x="59494" y="653324"/>
                  </a:lnTo>
                  <a:lnTo>
                    <a:pt x="84077" y="690605"/>
                  </a:lnTo>
                  <a:lnTo>
                    <a:pt x="112268" y="725087"/>
                  </a:lnTo>
                  <a:lnTo>
                    <a:pt x="143800" y="756504"/>
                  </a:lnTo>
                  <a:lnTo>
                    <a:pt x="178409" y="784592"/>
                  </a:lnTo>
                  <a:lnTo>
                    <a:pt x="215828" y="809085"/>
                  </a:lnTo>
                  <a:lnTo>
                    <a:pt x="255792" y="829718"/>
                  </a:lnTo>
                  <a:lnTo>
                    <a:pt x="298034" y="846228"/>
                  </a:lnTo>
                  <a:lnTo>
                    <a:pt x="342289" y="858348"/>
                  </a:lnTo>
                  <a:lnTo>
                    <a:pt x="388291" y="865814"/>
                  </a:lnTo>
                  <a:lnTo>
                    <a:pt x="435775" y="868362"/>
                  </a:lnTo>
                  <a:lnTo>
                    <a:pt x="483250" y="865814"/>
                  </a:lnTo>
                  <a:lnTo>
                    <a:pt x="529248" y="858348"/>
                  </a:lnTo>
                  <a:lnTo>
                    <a:pt x="573501" y="846228"/>
                  </a:lnTo>
                  <a:lnTo>
                    <a:pt x="615745" y="829718"/>
                  </a:lnTo>
                  <a:lnTo>
                    <a:pt x="655712" y="809085"/>
                  </a:lnTo>
                  <a:lnTo>
                    <a:pt x="693136" y="784592"/>
                  </a:lnTo>
                  <a:lnTo>
                    <a:pt x="727752" y="756504"/>
                  </a:lnTo>
                  <a:lnTo>
                    <a:pt x="759292" y="725087"/>
                  </a:lnTo>
                  <a:lnTo>
                    <a:pt x="787490" y="690605"/>
                  </a:lnTo>
                  <a:lnTo>
                    <a:pt x="812081" y="653324"/>
                  </a:lnTo>
                  <a:lnTo>
                    <a:pt x="832798" y="613507"/>
                  </a:lnTo>
                  <a:lnTo>
                    <a:pt x="849375" y="571420"/>
                  </a:lnTo>
                  <a:lnTo>
                    <a:pt x="861545" y="527328"/>
                  </a:lnTo>
                  <a:lnTo>
                    <a:pt x="869042" y="481495"/>
                  </a:lnTo>
                  <a:lnTo>
                    <a:pt x="871601" y="434187"/>
                  </a:lnTo>
                  <a:lnTo>
                    <a:pt x="869042" y="386876"/>
                  </a:lnTo>
                  <a:lnTo>
                    <a:pt x="861545" y="341042"/>
                  </a:lnTo>
                  <a:lnTo>
                    <a:pt x="849375" y="296948"/>
                  </a:lnTo>
                  <a:lnTo>
                    <a:pt x="832798" y="254859"/>
                  </a:lnTo>
                  <a:lnTo>
                    <a:pt x="812081" y="215042"/>
                  </a:lnTo>
                  <a:lnTo>
                    <a:pt x="787490" y="177759"/>
                  </a:lnTo>
                  <a:lnTo>
                    <a:pt x="759292" y="143276"/>
                  </a:lnTo>
                  <a:lnTo>
                    <a:pt x="727752" y="111859"/>
                  </a:lnTo>
                  <a:lnTo>
                    <a:pt x="693136" y="83771"/>
                  </a:lnTo>
                  <a:lnTo>
                    <a:pt x="655712" y="59277"/>
                  </a:lnTo>
                  <a:lnTo>
                    <a:pt x="615745" y="38644"/>
                  </a:lnTo>
                  <a:lnTo>
                    <a:pt x="573501" y="22134"/>
                  </a:lnTo>
                  <a:lnTo>
                    <a:pt x="529248" y="10014"/>
                  </a:lnTo>
                  <a:lnTo>
                    <a:pt x="483250" y="2547"/>
                  </a:lnTo>
                  <a:lnTo>
                    <a:pt x="435775" y="0"/>
                  </a:lnTo>
                  <a:close/>
                </a:path>
              </a:pathLst>
            </a:custGeom>
            <a:solidFill>
              <a:srgbClr val="C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/>
            <p:cNvSpPr/>
            <p:nvPr/>
          </p:nvSpPr>
          <p:spPr>
            <a:xfrm>
              <a:off x="828675" y="3867150"/>
              <a:ext cx="871855" cy="868680"/>
            </a:xfrm>
            <a:custGeom>
              <a:avLst/>
              <a:gdLst/>
              <a:ahLst/>
              <a:cxnLst/>
              <a:rect l="l" t="t" r="r" b="b"/>
              <a:pathLst>
                <a:path w="871855" h="868679">
                  <a:moveTo>
                    <a:pt x="0" y="434187"/>
                  </a:moveTo>
                  <a:lnTo>
                    <a:pt x="2556" y="386876"/>
                  </a:lnTo>
                  <a:lnTo>
                    <a:pt x="10050" y="341042"/>
                  </a:lnTo>
                  <a:lnTo>
                    <a:pt x="22215" y="296948"/>
                  </a:lnTo>
                  <a:lnTo>
                    <a:pt x="38785" y="254859"/>
                  </a:lnTo>
                  <a:lnTo>
                    <a:pt x="59494" y="215042"/>
                  </a:lnTo>
                  <a:lnTo>
                    <a:pt x="84077" y="177759"/>
                  </a:lnTo>
                  <a:lnTo>
                    <a:pt x="112268" y="143276"/>
                  </a:lnTo>
                  <a:lnTo>
                    <a:pt x="143800" y="111859"/>
                  </a:lnTo>
                  <a:lnTo>
                    <a:pt x="178409" y="83771"/>
                  </a:lnTo>
                  <a:lnTo>
                    <a:pt x="215828" y="59277"/>
                  </a:lnTo>
                  <a:lnTo>
                    <a:pt x="255792" y="38644"/>
                  </a:lnTo>
                  <a:lnTo>
                    <a:pt x="298034" y="22134"/>
                  </a:lnTo>
                  <a:lnTo>
                    <a:pt x="342289" y="10014"/>
                  </a:lnTo>
                  <a:lnTo>
                    <a:pt x="388291" y="2547"/>
                  </a:lnTo>
                  <a:lnTo>
                    <a:pt x="435775" y="0"/>
                  </a:lnTo>
                  <a:lnTo>
                    <a:pt x="483250" y="2547"/>
                  </a:lnTo>
                  <a:lnTo>
                    <a:pt x="529248" y="10014"/>
                  </a:lnTo>
                  <a:lnTo>
                    <a:pt x="573501" y="22134"/>
                  </a:lnTo>
                  <a:lnTo>
                    <a:pt x="615745" y="38644"/>
                  </a:lnTo>
                  <a:lnTo>
                    <a:pt x="655712" y="59277"/>
                  </a:lnTo>
                  <a:lnTo>
                    <a:pt x="693136" y="83771"/>
                  </a:lnTo>
                  <a:lnTo>
                    <a:pt x="727752" y="111859"/>
                  </a:lnTo>
                  <a:lnTo>
                    <a:pt x="759292" y="143276"/>
                  </a:lnTo>
                  <a:lnTo>
                    <a:pt x="787490" y="177759"/>
                  </a:lnTo>
                  <a:lnTo>
                    <a:pt x="812081" y="215042"/>
                  </a:lnTo>
                  <a:lnTo>
                    <a:pt x="832798" y="254859"/>
                  </a:lnTo>
                  <a:lnTo>
                    <a:pt x="849375" y="296948"/>
                  </a:lnTo>
                  <a:lnTo>
                    <a:pt x="861545" y="341042"/>
                  </a:lnTo>
                  <a:lnTo>
                    <a:pt x="869042" y="386876"/>
                  </a:lnTo>
                  <a:lnTo>
                    <a:pt x="871601" y="434187"/>
                  </a:lnTo>
                  <a:lnTo>
                    <a:pt x="869042" y="481495"/>
                  </a:lnTo>
                  <a:lnTo>
                    <a:pt x="861545" y="527328"/>
                  </a:lnTo>
                  <a:lnTo>
                    <a:pt x="849375" y="571420"/>
                  </a:lnTo>
                  <a:lnTo>
                    <a:pt x="832798" y="613507"/>
                  </a:lnTo>
                  <a:lnTo>
                    <a:pt x="812081" y="653324"/>
                  </a:lnTo>
                  <a:lnTo>
                    <a:pt x="787490" y="690605"/>
                  </a:lnTo>
                  <a:lnTo>
                    <a:pt x="759292" y="725087"/>
                  </a:lnTo>
                  <a:lnTo>
                    <a:pt x="727752" y="756504"/>
                  </a:lnTo>
                  <a:lnTo>
                    <a:pt x="693136" y="784592"/>
                  </a:lnTo>
                  <a:lnTo>
                    <a:pt x="655712" y="809085"/>
                  </a:lnTo>
                  <a:lnTo>
                    <a:pt x="615745" y="829718"/>
                  </a:lnTo>
                  <a:lnTo>
                    <a:pt x="573501" y="846228"/>
                  </a:lnTo>
                  <a:lnTo>
                    <a:pt x="529248" y="858348"/>
                  </a:lnTo>
                  <a:lnTo>
                    <a:pt x="483250" y="865814"/>
                  </a:lnTo>
                  <a:lnTo>
                    <a:pt x="435775" y="868362"/>
                  </a:lnTo>
                  <a:lnTo>
                    <a:pt x="388291" y="865814"/>
                  </a:lnTo>
                  <a:lnTo>
                    <a:pt x="342289" y="858348"/>
                  </a:lnTo>
                  <a:lnTo>
                    <a:pt x="298034" y="846228"/>
                  </a:lnTo>
                  <a:lnTo>
                    <a:pt x="255792" y="829718"/>
                  </a:lnTo>
                  <a:lnTo>
                    <a:pt x="215828" y="809085"/>
                  </a:lnTo>
                  <a:lnTo>
                    <a:pt x="178409" y="784592"/>
                  </a:lnTo>
                  <a:lnTo>
                    <a:pt x="143800" y="756504"/>
                  </a:lnTo>
                  <a:lnTo>
                    <a:pt x="112268" y="725087"/>
                  </a:lnTo>
                  <a:lnTo>
                    <a:pt x="84077" y="690605"/>
                  </a:lnTo>
                  <a:lnTo>
                    <a:pt x="59494" y="653324"/>
                  </a:lnTo>
                  <a:lnTo>
                    <a:pt x="38785" y="613507"/>
                  </a:lnTo>
                  <a:lnTo>
                    <a:pt x="22215" y="571420"/>
                  </a:lnTo>
                  <a:lnTo>
                    <a:pt x="10050" y="527328"/>
                  </a:lnTo>
                  <a:lnTo>
                    <a:pt x="2556" y="481495"/>
                  </a:lnTo>
                  <a:lnTo>
                    <a:pt x="0" y="434187"/>
                  </a:lnTo>
                  <a:close/>
                </a:path>
              </a:pathLst>
            </a:custGeom>
            <a:ln w="76200">
              <a:solidFill>
                <a:srgbClr val="001F5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27" name="object 27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884694" y="3939920"/>
              <a:ext cx="762787" cy="730859"/>
            </a:xfrm>
            <a:prstGeom prst="rect">
              <a:avLst/>
            </a:prstGeom>
          </p:spPr>
        </p:pic>
      </p:grpSp>
      <p:sp>
        <p:nvSpPr>
          <p:cNvPr id="28" name="object 28"/>
          <p:cNvSpPr txBox="1"/>
          <p:nvPr/>
        </p:nvSpPr>
        <p:spPr>
          <a:xfrm>
            <a:off x="986434" y="4732121"/>
            <a:ext cx="53149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20" dirty="0">
                <a:latin typeface="Arial MT"/>
                <a:cs typeface="Arial MT"/>
              </a:rPr>
              <a:t>2023</a:t>
            </a:r>
            <a:endParaRPr sz="18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F08C2-2A14-9E3D-508F-EAD608616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73413"/>
            <a:ext cx="6858000" cy="457200"/>
          </a:xfrm>
        </p:spPr>
        <p:txBody>
          <a:bodyPr/>
          <a:lstStyle/>
          <a:p>
            <a:pPr algn="ctr"/>
            <a:b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j-ea"/>
                <a:cs typeface="Times New Roman"/>
              </a:rPr>
            </a:b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7DC2A4-6BE1-0869-C9DB-85F91B237F1A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4495800" y="895350"/>
            <a:ext cx="4577201" cy="300082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0" dirty="0">
                <a:solidFill>
                  <a:srgbClr val="C00000"/>
                </a:solidFill>
              </a:rPr>
              <a:t>Performance by Major : </a:t>
            </a:r>
            <a:r>
              <a:rPr lang="en-US" sz="1500" b="0" dirty="0"/>
              <a:t>Computer Science leads in performance (57.72), while Software Engineering lags (46.33), highlighting areas for improvement.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0" dirty="0">
                <a:solidFill>
                  <a:srgbClr val="C00000"/>
                </a:solidFill>
              </a:rPr>
              <a:t>Adaptability &amp; Performance: </a:t>
            </a:r>
            <a:r>
              <a:rPr lang="en-US" sz="1500" b="0" dirty="0"/>
              <a:t>High adaptability students perform best (56.00), suggesting the value of adaptability-building programs.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0" dirty="0">
                <a:solidFill>
                  <a:srgbClr val="C00000"/>
                </a:solidFill>
              </a:rPr>
              <a:t>Gender Equality: </a:t>
            </a:r>
            <a:r>
              <a:rPr lang="en-US" sz="1500" b="0" dirty="0"/>
              <a:t>No performance gap between male and female students (54.20), indicating the need for gender-neutral support.</a:t>
            </a:r>
          </a:p>
          <a:p>
            <a:endParaRPr lang="en-US" sz="1500" b="0" dirty="0"/>
          </a:p>
          <a:p>
            <a:endParaRPr lang="en-IN" sz="15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391AE9-62F6-AA4B-A817-862BDB842D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45909"/>
            <a:ext cx="4267200" cy="2476500"/>
          </a:xfrm>
          <a:prstGeom prst="rect">
            <a:avLst/>
          </a:prstGeom>
        </p:spPr>
      </p:pic>
      <p:sp>
        <p:nvSpPr>
          <p:cNvPr id="6" name="object 3">
            <a:extLst>
              <a:ext uri="{FF2B5EF4-FFF2-40B4-BE49-F238E27FC236}">
                <a16:creationId xmlns:a16="http://schemas.microsoft.com/office/drawing/2014/main" id="{0679FD94-C5E0-0BBF-B932-8F58B36C6EB4}"/>
              </a:ext>
            </a:extLst>
          </p:cNvPr>
          <p:cNvSpPr txBox="1">
            <a:spLocks noGrp="1"/>
          </p:cNvSpPr>
          <p:nvPr>
            <p:ph type="dt" sz="half" idx="6"/>
          </p:nvPr>
        </p:nvSpPr>
        <p:spPr>
          <a:xfrm>
            <a:off x="381000" y="4857750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84F118D6-F9A7-7D4B-C54E-41A336D46921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E2E92065-569D-A533-0E36-CEFE07FB5B7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8479280" y="4830876"/>
            <a:ext cx="283719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10</a:t>
            </a:fld>
            <a:endParaRPr spc="-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20A2B5-4F19-B800-687E-1EDF1D81D54B}"/>
              </a:ext>
            </a:extLst>
          </p:cNvPr>
          <p:cNvSpPr txBox="1"/>
          <p:nvPr/>
        </p:nvSpPr>
        <p:spPr>
          <a:xfrm>
            <a:off x="143107" y="3444247"/>
            <a:ext cx="892989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C00000"/>
                </a:solidFill>
                <a:latin typeface="Times New Roman"/>
                <a:ea typeface="+mn-ea"/>
                <a:cs typeface="Times New Roman"/>
              </a:rPr>
              <a:t>Peer Influence: </a:t>
            </a:r>
            <a:r>
              <a:rPr lang="en-US" sz="1500" dirty="0">
                <a:solidFill>
                  <a:srgbClr val="001F5F"/>
                </a:solidFill>
                <a:latin typeface="Times New Roman"/>
                <a:ea typeface="+mn-ea"/>
                <a:cs typeface="Times New Roman"/>
              </a:rPr>
              <a:t>Positive peer influence boosts performance (55.37), while negative influence lowers it (52.32), emphasizing the need for fostering positive peer interactions.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>
              <a:solidFill>
                <a:srgbClr val="001F5F"/>
              </a:solidFill>
              <a:latin typeface="Times New Roman"/>
              <a:ea typeface="+mn-ea"/>
              <a:cs typeface="Times New Roman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C00000"/>
                </a:solidFill>
                <a:latin typeface="Times New Roman"/>
                <a:ea typeface="+mn-ea"/>
                <a:cs typeface="Times New Roman"/>
              </a:rPr>
              <a:t>CGPA by Major: </a:t>
            </a:r>
            <a:r>
              <a:rPr lang="en-US" sz="1500" dirty="0">
                <a:solidFill>
                  <a:srgbClr val="001F5F"/>
                </a:solidFill>
                <a:latin typeface="Times New Roman"/>
                <a:ea typeface="+mn-ea"/>
                <a:cs typeface="Times New Roman"/>
              </a:rPr>
              <a:t>IT has the highest average CGPA (8.23), Software Engineering the lowest (5.38), signaling the need for academic support in struggling fields.</a:t>
            </a:r>
            <a:endParaRPr lang="en-IN" sz="1500" dirty="0">
              <a:solidFill>
                <a:srgbClr val="001F5F"/>
              </a:solidFill>
              <a:latin typeface="Times New Roman"/>
              <a:ea typeface="+mn-ea"/>
              <a:cs typeface="Times New Roman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6D2017-8A30-0216-608E-50566075FC3A}"/>
              </a:ext>
            </a:extLst>
          </p:cNvPr>
          <p:cNvSpPr txBox="1"/>
          <p:nvPr/>
        </p:nvSpPr>
        <p:spPr>
          <a:xfrm>
            <a:off x="1954786" y="243578"/>
            <a:ext cx="582930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1" i="0" u="sng">
                <a:solidFill>
                  <a:srgbClr val="C00000"/>
                </a:solidFill>
                <a:latin typeface="Times New Roman"/>
                <a:ea typeface="+mj-ea"/>
                <a:cs typeface="Times New Roman"/>
              </a:defRPr>
            </a:lvl1pPr>
          </a:lstStyle>
          <a:p>
            <a:r>
              <a:rPr lang="en-US" sz="2400" dirty="0"/>
              <a:t>Performance Insights by Major and Factors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266374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E0C7A-2C9E-D57D-413A-0C613BE13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5782" y="129923"/>
            <a:ext cx="6096000" cy="568643"/>
          </a:xfrm>
        </p:spPr>
        <p:txBody>
          <a:bodyPr/>
          <a:lstStyle/>
          <a:p>
            <a:r>
              <a:rPr lang="en-IN" dirty="0"/>
              <a:t>Exploring Student Anxiety Trends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8FE56-DADC-2904-9886-7C5C71DA7414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4613782" y="895350"/>
            <a:ext cx="4419601" cy="317009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FF0000"/>
                </a:solidFill>
              </a:rPr>
              <a:t>Donut Chart: </a:t>
            </a:r>
            <a:r>
              <a:rPr lang="en-US" sz="1400" b="0" dirty="0">
                <a:solidFill>
                  <a:schemeClr val="tx1"/>
                </a:solidFill>
              </a:rPr>
              <a:t>Displays the average CGPA by anxiety levels, providing a visual breakdown of academic performance trends linked to anxiety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FF0000"/>
                </a:solidFill>
              </a:rPr>
              <a:t>Pie Chart: </a:t>
            </a:r>
            <a:r>
              <a:rPr lang="en-US" sz="1400" b="0" dirty="0"/>
              <a:t>S</a:t>
            </a:r>
            <a:r>
              <a:rPr lang="en-US" sz="1400" b="0" dirty="0">
                <a:solidFill>
                  <a:schemeClr val="tx1"/>
                </a:solidFill>
              </a:rPr>
              <a:t>ummarizes the total academic workload by anxiety levels, highlighting how academic pressure varies among students with different anxiety levels.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FF0000"/>
                </a:solidFill>
              </a:rPr>
              <a:t>Slicer with Degree Majors</a:t>
            </a:r>
            <a:r>
              <a:rPr lang="en-US" sz="1400" b="0" dirty="0">
                <a:solidFill>
                  <a:schemeClr val="tx1"/>
                </a:solidFill>
              </a:rPr>
              <a:t>: Includes a slicer for filtering data by degree programs such as Computer Science, Data Science, AI &amp; ML, IT, and Software Engineering, allowing targeted analysis.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FF0000"/>
                </a:solidFill>
              </a:rPr>
              <a:t>Clustered Column Chart: </a:t>
            </a:r>
            <a:r>
              <a:rPr lang="en-US" sz="1400" b="0" dirty="0">
                <a:solidFill>
                  <a:schemeClr val="tx1"/>
                </a:solidFill>
              </a:rPr>
              <a:t>Visualizes the average number of backlogs by anxiety levels, revealing patterns of academic challenges.</a:t>
            </a:r>
          </a:p>
          <a:p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001F5F"/>
              </a:solidFill>
              <a:effectLst/>
              <a:uLnTx/>
              <a:uFillTx/>
              <a:latin typeface="Times New Roman"/>
              <a:ea typeface="+mn-ea"/>
              <a:cs typeface="Times New Roman"/>
            </a:endParaRPr>
          </a:p>
          <a:p>
            <a:endParaRPr lang="en-US" sz="1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206154-D98B-12F0-B726-9F62623BBDA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17" y="895350"/>
            <a:ext cx="4419600" cy="2743200"/>
          </a:xfrm>
          <a:prstGeom prst="rect">
            <a:avLst/>
          </a:prstGeom>
        </p:spPr>
      </p:pic>
      <p:sp>
        <p:nvSpPr>
          <p:cNvPr id="8" name="object 5">
            <a:extLst>
              <a:ext uri="{FF2B5EF4-FFF2-40B4-BE49-F238E27FC236}">
                <a16:creationId xmlns:a16="http://schemas.microsoft.com/office/drawing/2014/main" id="{20D4BB83-E07A-3C33-43FA-DF08FB38BBFE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8479280" y="4830876"/>
            <a:ext cx="283719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11</a:t>
            </a:fld>
            <a:endParaRPr spc="-50" dirty="0"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1299FB53-1B92-AADB-9A27-D75F9FD2009A}"/>
              </a:ext>
            </a:extLst>
          </p:cNvPr>
          <p:cNvSpPr txBox="1">
            <a:spLocks noGrp="1"/>
          </p:cNvSpPr>
          <p:nvPr>
            <p:ph type="dt" sz="half" idx="6"/>
          </p:nvPr>
        </p:nvSpPr>
        <p:spPr>
          <a:xfrm>
            <a:off x="381000" y="4857750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7E253947-2AD7-E888-B3EC-D1B74A244582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F54194-A60B-4031-B5FB-10A62A49C8D4}"/>
              </a:ext>
            </a:extLst>
          </p:cNvPr>
          <p:cNvSpPr txBox="1"/>
          <p:nvPr/>
        </p:nvSpPr>
        <p:spPr>
          <a:xfrm>
            <a:off x="187100" y="3723578"/>
            <a:ext cx="84582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  <a:latin typeface="Times New Roman"/>
                <a:ea typeface="+mn-ea"/>
                <a:cs typeface="Times New Roman"/>
              </a:rPr>
              <a:t>Stacked Bar Chart: </a:t>
            </a:r>
            <a:r>
              <a:rPr lang="en-US" sz="1400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Compares sleep quality and academic pressure against anxiety levels, showing overlapping effects on student well-being.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>
                <a:solidFill>
                  <a:srgbClr val="FF0000"/>
                </a:solidFill>
                <a:latin typeface="Times New Roman"/>
                <a:ea typeface="+mn-ea"/>
                <a:cs typeface="Times New Roman"/>
              </a:rPr>
              <a:t>Line Chart: </a:t>
            </a:r>
            <a:r>
              <a:rPr lang="en-US" sz="1400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Tracks the average anxiety levels by social relationships, uncovering the influence of peer connections on mental health.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50628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4A868-CAEC-13B4-3E36-E352229E8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691" y="0"/>
            <a:ext cx="7239001" cy="742950"/>
          </a:xfrm>
        </p:spPr>
        <p:txBody>
          <a:bodyPr/>
          <a:lstStyle/>
          <a:p>
            <a:br>
              <a:rPr lang="en-US" sz="1800" u="none" dirty="0">
                <a:solidFill>
                  <a:srgbClr val="FF0000"/>
                </a:solidFill>
                <a:latin typeface="+mj-lt"/>
              </a:rPr>
            </a:br>
            <a:r>
              <a:rPr lang="en-US" dirty="0"/>
              <a:t>Performance Trends By Family Income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36DB891-F0E8-89CD-340F-2080B239A0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993388"/>
            <a:ext cx="4495800" cy="258532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E729E1-17FB-5E2D-8E33-E58F8EB21E89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4724400" y="971550"/>
            <a:ext cx="4191000" cy="258532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FF0000"/>
                </a:solidFill>
              </a:rPr>
              <a:t>Donut Chart :</a:t>
            </a:r>
            <a:r>
              <a:rPr lang="en-US" sz="1400" b="0" dirty="0">
                <a:solidFill>
                  <a:schemeClr val="tx1"/>
                </a:solidFill>
              </a:rPr>
              <a:t>Displays the average performance index by family income, offering a clear view of academic trends across income categories.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FF0000"/>
                </a:solidFill>
              </a:rPr>
              <a:t>Bar Charts :</a:t>
            </a:r>
            <a:r>
              <a:rPr lang="en-US" sz="1400" b="0" dirty="0">
                <a:solidFill>
                  <a:schemeClr val="tx1"/>
                </a:solidFill>
              </a:rPr>
              <a:t>Part-Time Jobs by Family </a:t>
            </a:r>
            <a:r>
              <a:rPr lang="en-US" sz="1400" b="0" dirty="0" err="1">
                <a:solidFill>
                  <a:schemeClr val="tx1"/>
                </a:solidFill>
              </a:rPr>
              <a:t>Income:Highlights</a:t>
            </a:r>
            <a:r>
              <a:rPr lang="en-US" sz="1400" b="0" dirty="0">
                <a:solidFill>
                  <a:schemeClr val="tx1"/>
                </a:solidFill>
              </a:rPr>
              <a:t> that students from medium-income families have the highest count of part-time jobs.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FF0000"/>
                </a:solidFill>
              </a:rPr>
              <a:t>Backlogs by Family Income :</a:t>
            </a:r>
            <a:r>
              <a:rPr lang="en-US" sz="1400" b="0" dirty="0">
                <a:solidFill>
                  <a:schemeClr val="tx1"/>
                </a:solidFill>
              </a:rPr>
              <a:t>Reveals that low-income students face the most academic challenges with the highest backlog count, while high-income students have the least.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D92EF3AD-DC49-2056-7BDE-A47489C47880}"/>
              </a:ext>
            </a:extLst>
          </p:cNvPr>
          <p:cNvSpPr txBox="1">
            <a:spLocks noGrp="1"/>
          </p:cNvSpPr>
          <p:nvPr>
            <p:ph type="dt" sz="half" idx="6"/>
          </p:nvPr>
        </p:nvSpPr>
        <p:spPr>
          <a:xfrm>
            <a:off x="381000" y="4857750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C89DB9-2D23-B804-7D90-530BE8E0D4E2}"/>
              </a:ext>
            </a:extLst>
          </p:cNvPr>
          <p:cNvSpPr txBox="1"/>
          <p:nvPr/>
        </p:nvSpPr>
        <p:spPr>
          <a:xfrm>
            <a:off x="152400" y="3578711"/>
            <a:ext cx="8839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  <a:latin typeface="Times New Roman"/>
                <a:ea typeface="+mn-ea"/>
                <a:cs typeface="Times New Roman"/>
              </a:rPr>
              <a:t>Line Chart: </a:t>
            </a:r>
            <a:r>
              <a:rPr lang="en-US" sz="1400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Tracks financial conditions by family income, illustrating the distribution of students among "rich," "mid," and "poor" categories.</a:t>
            </a:r>
          </a:p>
          <a:p>
            <a:endParaRPr lang="en-US" sz="1400" dirty="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r>
              <a:rPr lang="en-US" sz="1400" dirty="0">
                <a:solidFill>
                  <a:srgbClr val="FF0000"/>
                </a:solidFill>
                <a:latin typeface="Times New Roman"/>
                <a:ea typeface="+mn-ea"/>
                <a:cs typeface="Times New Roman"/>
              </a:rPr>
              <a:t>Table Visualization: </a:t>
            </a:r>
            <a:r>
              <a:rPr lang="en-US" sz="1400" dirty="0">
                <a:solidFill>
                  <a:schemeClr val="tx1"/>
                </a:solidFill>
                <a:latin typeface="Times New Roman"/>
                <a:ea typeface="+mn-ea"/>
                <a:cs typeface="Times New Roman"/>
              </a:rPr>
              <a:t>Summarizes metrics such as study time, part-time job involvement, and performance index for detailed comparisons across income levels.</a:t>
            </a:r>
            <a:endParaRPr lang="en-IN" sz="1400" dirty="0">
              <a:solidFill>
                <a:schemeClr val="tx1"/>
              </a:solidFill>
              <a:latin typeface="Times New Roman"/>
              <a:ea typeface="+mn-ea"/>
              <a:cs typeface="Times New Roman"/>
            </a:endParaRPr>
          </a:p>
          <a:p>
            <a:endParaRPr lang="en-IN" dirty="0"/>
          </a:p>
        </p:txBody>
      </p:sp>
      <p:sp>
        <p:nvSpPr>
          <p:cNvPr id="5" name="object 7">
            <a:extLst>
              <a:ext uri="{FF2B5EF4-FFF2-40B4-BE49-F238E27FC236}">
                <a16:creationId xmlns:a16="http://schemas.microsoft.com/office/drawing/2014/main" id="{FB58ACCF-DB20-EB04-9ECB-95EC97F2BE8D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FD596C63-CC92-165B-0F50-09FE3A1B540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8479280" y="4830876"/>
            <a:ext cx="283719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12</a:t>
            </a:fld>
            <a:endParaRPr spc="-50" dirty="0"/>
          </a:p>
        </p:txBody>
      </p:sp>
    </p:spTree>
    <p:extLst>
      <p:ext uri="{BB962C8B-B14F-4D97-AF65-F5344CB8AC3E}">
        <p14:creationId xmlns:p14="http://schemas.microsoft.com/office/powerpoint/2010/main" val="1934756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9ABFC-C714-EFF4-BB71-967A7F2BA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0789" y="156556"/>
            <a:ext cx="6134354" cy="601068"/>
          </a:xfrm>
        </p:spPr>
        <p:txBody>
          <a:bodyPr/>
          <a:lstStyle/>
          <a:p>
            <a:r>
              <a:rPr lang="en-IN" dirty="0"/>
              <a:t>Student Engagement Dashboard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54E291-F545-DBDD-B738-7CD78D576988}"/>
              </a:ext>
            </a:extLst>
          </p:cNvPr>
          <p:cNvSpPr>
            <a:spLocks noGrp="1"/>
          </p:cNvSpPr>
          <p:nvPr>
            <p:ph sz="half" idx="3"/>
          </p:nvPr>
        </p:nvSpPr>
        <p:spPr>
          <a:xfrm>
            <a:off x="5181600" y="1047750"/>
            <a:ext cx="3810000" cy="256722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FF0000"/>
                </a:solidFill>
                <a:latin typeface="+mj-lt"/>
              </a:rPr>
              <a:t>Waterfall </a:t>
            </a:r>
            <a:r>
              <a:rPr lang="en-US" sz="1400" b="0" dirty="0" err="1">
                <a:solidFill>
                  <a:srgbClr val="FF0000"/>
                </a:solidFill>
                <a:latin typeface="+mj-lt"/>
              </a:rPr>
              <a:t>Chart:</a:t>
            </a:r>
            <a:r>
              <a:rPr lang="en-US" sz="1400" b="0" dirty="0" err="1">
                <a:solidFill>
                  <a:schemeClr val="tx1"/>
                </a:solidFill>
                <a:latin typeface="+mj-lt"/>
              </a:rPr>
              <a:t>Displays</a:t>
            </a:r>
            <a:r>
              <a:rPr lang="en-US" sz="1400" b="0" dirty="0">
                <a:solidFill>
                  <a:schemeClr val="tx1"/>
                </a:solidFill>
                <a:latin typeface="+mj-lt"/>
              </a:rPr>
              <a:t> the count of students by academic pressure, breaking down how varying levels of pressure impact student engagement.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chemeClr val="tx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FF0000"/>
                </a:solidFill>
                <a:latin typeface="+mj-lt"/>
              </a:rPr>
              <a:t>Pie Chart: </a:t>
            </a:r>
            <a:r>
              <a:rPr lang="en-US" sz="1400" b="0" dirty="0">
                <a:solidFill>
                  <a:schemeClr val="tx1"/>
                </a:solidFill>
                <a:latin typeface="+mj-lt"/>
              </a:rPr>
              <a:t>Illustrates the count of students by gender, providing a quick demographic overview.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b="0" dirty="0">
              <a:solidFill>
                <a:schemeClr val="tx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solidFill>
                  <a:srgbClr val="FF0000"/>
                </a:solidFill>
                <a:latin typeface="+mj-lt"/>
              </a:rPr>
              <a:t>Gauge </a:t>
            </a:r>
            <a:r>
              <a:rPr lang="en-US" sz="1400" b="0" dirty="0" err="1">
                <a:solidFill>
                  <a:srgbClr val="FF0000"/>
                </a:solidFill>
                <a:latin typeface="+mj-lt"/>
              </a:rPr>
              <a:t>Chart:</a:t>
            </a:r>
            <a:r>
              <a:rPr lang="en-US" sz="1400" b="0" dirty="0" err="1">
                <a:solidFill>
                  <a:schemeClr val="tx1"/>
                </a:solidFill>
                <a:latin typeface="+mj-lt"/>
              </a:rPr>
              <a:t>Highlights</a:t>
            </a:r>
            <a:r>
              <a:rPr lang="en-US" sz="1400" b="0" dirty="0">
                <a:solidFill>
                  <a:schemeClr val="tx1"/>
                </a:solidFill>
                <a:latin typeface="+mj-lt"/>
              </a:rPr>
              <a:t> the average study time, showcasing how much time students spend on academic activities.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CB6F000-6A72-4E0E-F52F-54F51F7E89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66" y="1047750"/>
            <a:ext cx="4953000" cy="2511783"/>
          </a:xfrm>
        </p:spPr>
      </p:pic>
      <p:sp>
        <p:nvSpPr>
          <p:cNvPr id="11" name="object 5">
            <a:extLst>
              <a:ext uri="{FF2B5EF4-FFF2-40B4-BE49-F238E27FC236}">
                <a16:creationId xmlns:a16="http://schemas.microsoft.com/office/drawing/2014/main" id="{05FF2C37-4AE1-2BF2-ABC8-E89A6A164B3C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8479280" y="4830876"/>
            <a:ext cx="283719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13</a:t>
            </a:fld>
            <a:endParaRPr spc="-50" dirty="0"/>
          </a:p>
        </p:txBody>
      </p:sp>
      <p:sp>
        <p:nvSpPr>
          <p:cNvPr id="12" name="object 3">
            <a:extLst>
              <a:ext uri="{FF2B5EF4-FFF2-40B4-BE49-F238E27FC236}">
                <a16:creationId xmlns:a16="http://schemas.microsoft.com/office/drawing/2014/main" id="{06BA3C03-44E5-5C86-B5E4-BFB46D82B759}"/>
              </a:ext>
            </a:extLst>
          </p:cNvPr>
          <p:cNvSpPr txBox="1">
            <a:spLocks noGrp="1"/>
          </p:cNvSpPr>
          <p:nvPr>
            <p:ph type="dt" sz="half" idx="6"/>
          </p:nvPr>
        </p:nvSpPr>
        <p:spPr>
          <a:xfrm>
            <a:off x="381000" y="4857750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13" name="object 7">
            <a:extLst>
              <a:ext uri="{FF2B5EF4-FFF2-40B4-BE49-F238E27FC236}">
                <a16:creationId xmlns:a16="http://schemas.microsoft.com/office/drawing/2014/main" id="{E5D2CE38-4F1C-AFCE-D3B8-3DDA1EA6ADCB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18368E-D412-F22B-E10C-0F1CD5644C1C}"/>
              </a:ext>
            </a:extLst>
          </p:cNvPr>
          <p:cNvSpPr txBox="1"/>
          <p:nvPr/>
        </p:nvSpPr>
        <p:spPr>
          <a:xfrm>
            <a:off x="228600" y="3614978"/>
            <a:ext cx="8686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Times New Roman"/>
              </a:rPr>
              <a:t>Table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Times New Roman"/>
              </a:rPr>
              <a:t>View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Times New Roman"/>
              </a:rPr>
              <a:t>:Lists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Times New Roman"/>
              </a:rPr>
              <a:t> student data by semester, including:  Sum of study hours, Average CGPA, Sum of backlogs for a detailed snapshot of academic performance.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Times New Roman"/>
            </a:endParaRP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Times New Roman"/>
              </a:rPr>
              <a:t>Area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Times New Roman"/>
              </a:rPr>
              <a:t>Chart: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Times New Roman"/>
              </a:rPr>
              <a:t>Visualizes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Times New Roman"/>
              </a:rPr>
              <a:t> the count of previous and recent scores by degree major, showing academic trends and progression across disciplines.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671633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BC953-C34A-C60C-0863-C013C368F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0130" y="156556"/>
            <a:ext cx="1981200" cy="492443"/>
          </a:xfrm>
        </p:spPr>
        <p:txBody>
          <a:bodyPr/>
          <a:lstStyle/>
          <a:p>
            <a:r>
              <a:rPr lang="en-US" dirty="0"/>
              <a:t>Conclusion 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0BAF4-FBDA-D9D7-55E0-605002065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3400" y="909465"/>
            <a:ext cx="8074660" cy="3939540"/>
          </a:xfrm>
        </p:spPr>
        <p:txBody>
          <a:bodyPr/>
          <a:lstStyle/>
          <a:p>
            <a:r>
              <a:rPr lang="en-US" sz="1600" b="0" dirty="0">
                <a:solidFill>
                  <a:schemeClr val="tx1"/>
                </a:solidFill>
              </a:rPr>
              <a:t>1.Holistic Student Insights: The dashboard integrates academic, behavioral, and socioeconomic data, providing a comprehensive view of factors affecting student performance.</a:t>
            </a:r>
          </a:p>
          <a:p>
            <a:endParaRPr lang="en-US" sz="1600" b="0" dirty="0">
              <a:solidFill>
                <a:schemeClr val="tx1"/>
              </a:solidFill>
            </a:endParaRPr>
          </a:p>
          <a:p>
            <a:r>
              <a:rPr lang="en-US" sz="1600" b="0" dirty="0">
                <a:solidFill>
                  <a:schemeClr val="tx1"/>
                </a:solidFill>
              </a:rPr>
              <a:t>2. Data-Driven Decision Making: It empowers educators and administrators to make informed decisions about interventions, resource allocation, and curriculum adjustments.</a:t>
            </a:r>
          </a:p>
          <a:p>
            <a:endParaRPr lang="en-US" sz="1600" b="0" dirty="0">
              <a:solidFill>
                <a:schemeClr val="tx1"/>
              </a:solidFill>
            </a:endParaRPr>
          </a:p>
          <a:p>
            <a:r>
              <a:rPr lang="en-US" sz="1600" b="0" dirty="0">
                <a:solidFill>
                  <a:schemeClr val="tx1"/>
                </a:solidFill>
              </a:rPr>
              <a:t>3. Personalized Support: By identifying key performance drivers like mental health and study habits, the dashboard helps institutions offer targeted, personalized interventions for students.</a:t>
            </a:r>
          </a:p>
          <a:p>
            <a:endParaRPr lang="en-US" sz="1600" b="0" dirty="0">
              <a:solidFill>
                <a:schemeClr val="tx1"/>
              </a:solidFill>
            </a:endParaRPr>
          </a:p>
          <a:p>
            <a:r>
              <a:rPr lang="en-US" sz="1600" b="0" dirty="0">
                <a:solidFill>
                  <a:schemeClr val="tx1"/>
                </a:solidFill>
              </a:rPr>
              <a:t>4. Real-Time Analysis: The interactive nature of Power BI allows for real-time data visualization, making it easier to identify trends, patterns, and at-risk students.</a:t>
            </a:r>
          </a:p>
          <a:p>
            <a:endParaRPr lang="en-US" sz="1600" b="0" dirty="0">
              <a:solidFill>
                <a:schemeClr val="tx1"/>
              </a:solidFill>
            </a:endParaRPr>
          </a:p>
          <a:p>
            <a:r>
              <a:rPr lang="en-US" sz="1600" b="0" dirty="0">
                <a:solidFill>
                  <a:schemeClr val="tx1"/>
                </a:solidFill>
              </a:rPr>
              <a:t>5. Promotes Equity: The dashboard highlights disparities in academic outcomes based on demographic factors, supporting initiatives to improve equity and inclusion in education.</a:t>
            </a:r>
            <a:endParaRPr lang="en-IN" sz="1600" b="0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E01F04-40A2-D500-7384-DD6101DDF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6" y="56802"/>
            <a:ext cx="725487" cy="6523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A5BF59-14CC-1E0A-38F1-B6766FC61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800" y="72043"/>
            <a:ext cx="682811" cy="621846"/>
          </a:xfrm>
          <a:prstGeom prst="rect">
            <a:avLst/>
          </a:prstGeom>
        </p:spPr>
      </p:pic>
      <p:sp>
        <p:nvSpPr>
          <p:cNvPr id="6" name="object 3">
            <a:extLst>
              <a:ext uri="{FF2B5EF4-FFF2-40B4-BE49-F238E27FC236}">
                <a16:creationId xmlns:a16="http://schemas.microsoft.com/office/drawing/2014/main" id="{CA2DA138-136B-0E2B-F5D4-63988C2E88C7}"/>
              </a:ext>
            </a:extLst>
          </p:cNvPr>
          <p:cNvSpPr txBox="1">
            <a:spLocks noGrp="1"/>
          </p:cNvSpPr>
          <p:nvPr>
            <p:ph type="dt" sz="half" idx="6"/>
          </p:nvPr>
        </p:nvSpPr>
        <p:spPr>
          <a:xfrm>
            <a:off x="535940" y="4830876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184172EC-D0E5-8BD3-C597-2540B0F358BE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4A702717-7496-BE40-2695-DF999E4787E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8479280" y="4830876"/>
            <a:ext cx="283719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14</a:t>
            </a:fld>
            <a:endParaRPr spc="-50" dirty="0"/>
          </a:p>
        </p:txBody>
      </p:sp>
    </p:spTree>
    <p:extLst>
      <p:ext uri="{BB962C8B-B14F-4D97-AF65-F5344CB8AC3E}">
        <p14:creationId xmlns:p14="http://schemas.microsoft.com/office/powerpoint/2010/main" val="3614296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FD067F-35B8-4706-5D63-AAA44BA3CC19}"/>
              </a:ext>
            </a:extLst>
          </p:cNvPr>
          <p:cNvSpPr txBox="1"/>
          <p:nvPr/>
        </p:nvSpPr>
        <p:spPr>
          <a:xfrm>
            <a:off x="2362200" y="1882914"/>
            <a:ext cx="4343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+mn-lt"/>
              </a:rPr>
              <a:t>THANK YOU</a:t>
            </a:r>
            <a:endParaRPr lang="en-IN" sz="4000" b="1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D7B510-7BC7-F08C-19F3-339361559A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6" y="56802"/>
            <a:ext cx="725487" cy="6523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FB3D967-A4F6-A634-BDA8-56E2BCA11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800" y="72043"/>
            <a:ext cx="682811" cy="621846"/>
          </a:xfrm>
          <a:prstGeom prst="rect">
            <a:avLst/>
          </a:prstGeom>
        </p:spPr>
      </p:pic>
      <p:sp>
        <p:nvSpPr>
          <p:cNvPr id="6" name="object 3">
            <a:extLst>
              <a:ext uri="{FF2B5EF4-FFF2-40B4-BE49-F238E27FC236}">
                <a16:creationId xmlns:a16="http://schemas.microsoft.com/office/drawing/2014/main" id="{75740117-A5CD-01B9-D8D5-1727591F8CE9}"/>
              </a:ext>
            </a:extLst>
          </p:cNvPr>
          <p:cNvSpPr txBox="1">
            <a:spLocks noGrp="1"/>
          </p:cNvSpPr>
          <p:nvPr>
            <p:ph type="dt" sz="half" idx="6"/>
          </p:nvPr>
        </p:nvSpPr>
        <p:spPr>
          <a:xfrm>
            <a:off x="535940" y="4830876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B180ABD0-2792-603B-1106-FF3282750546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74DCAC21-D71C-5C3F-1448-C5B4A33072DB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8524874" y="4774854"/>
            <a:ext cx="238125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15</a:t>
            </a:fld>
            <a:endParaRPr spc="-50" dirty="0"/>
          </a:p>
        </p:txBody>
      </p:sp>
    </p:spTree>
    <p:extLst>
      <p:ext uri="{BB962C8B-B14F-4D97-AF65-F5344CB8AC3E}">
        <p14:creationId xmlns:p14="http://schemas.microsoft.com/office/powerpoint/2010/main" val="3859853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7340" y="4679696"/>
            <a:ext cx="685800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lang="en-IN" sz="1400" spc="-229" dirty="0">
                <a:solidFill>
                  <a:srgbClr val="888888"/>
                </a:solidFill>
                <a:latin typeface="+mj-lt"/>
                <a:cs typeface="Tahoma"/>
              </a:rPr>
              <a:t>23</a:t>
            </a:r>
            <a:r>
              <a:rPr sz="1400" spc="-229" dirty="0">
                <a:solidFill>
                  <a:srgbClr val="888888"/>
                </a:solidFill>
                <a:latin typeface="+mj-lt"/>
                <a:cs typeface="Tahoma"/>
              </a:rPr>
              <a:t>/</a:t>
            </a:r>
            <a:r>
              <a:rPr lang="en-IN" sz="1400" spc="-229" dirty="0">
                <a:solidFill>
                  <a:srgbClr val="888888"/>
                </a:solidFill>
                <a:latin typeface="+mj-lt"/>
                <a:cs typeface="Tahoma"/>
              </a:rPr>
              <a:t>12</a:t>
            </a:r>
            <a:r>
              <a:rPr sz="1400" spc="-229" dirty="0">
                <a:solidFill>
                  <a:srgbClr val="888888"/>
                </a:solidFill>
                <a:latin typeface="+mj-lt"/>
                <a:cs typeface="Tahoma"/>
              </a:rPr>
              <a:t>/2024</a:t>
            </a:r>
            <a:endParaRPr sz="1400" dirty="0">
              <a:latin typeface="+mj-lt"/>
              <a:cs typeface="Tahom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809735" y="4640072"/>
            <a:ext cx="102870" cy="208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0" dirty="0">
                <a:solidFill>
                  <a:srgbClr val="888888"/>
                </a:solidFill>
                <a:latin typeface="Calibri"/>
                <a:cs typeface="Calibri"/>
              </a:rPr>
              <a:t>2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991105" y="1290652"/>
            <a:ext cx="2590800" cy="13519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20000"/>
              </a:lnSpc>
              <a:spcBef>
                <a:spcPts val="100"/>
              </a:spcBef>
            </a:pPr>
            <a:r>
              <a:rPr lang="en-IN" sz="1800" spc="-60" dirty="0">
                <a:solidFill>
                  <a:srgbClr val="001F5F"/>
                </a:solidFill>
                <a:latin typeface="Times New Roman"/>
                <a:cs typeface="Times New Roman"/>
              </a:rPr>
              <a:t>Ms.</a:t>
            </a:r>
            <a:r>
              <a:rPr lang="en-IN" sz="1800" spc="-55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lang="en-IN" sz="1800" dirty="0" err="1">
                <a:solidFill>
                  <a:srgbClr val="001F5F"/>
                </a:solidFill>
                <a:latin typeface="Times New Roman"/>
                <a:cs typeface="Times New Roman"/>
              </a:rPr>
              <a:t>Krutika</a:t>
            </a:r>
            <a:r>
              <a:rPr lang="en-IN" sz="1800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lang="en-IN" sz="1800" dirty="0" err="1">
                <a:solidFill>
                  <a:srgbClr val="001F5F"/>
                </a:solidFill>
                <a:latin typeface="Times New Roman"/>
                <a:cs typeface="Times New Roman"/>
              </a:rPr>
              <a:t>Sambranikar</a:t>
            </a:r>
            <a:endParaRPr lang="en-IN" sz="1800" dirty="0">
              <a:solidFill>
                <a:srgbClr val="001F5F"/>
              </a:solidFill>
              <a:latin typeface="Times New Roman"/>
              <a:cs typeface="Times New Roman"/>
            </a:endParaRPr>
          </a:p>
          <a:p>
            <a:pPr marL="12700" marR="5080" algn="just">
              <a:lnSpc>
                <a:spcPct val="120000"/>
              </a:lnSpc>
              <a:spcBef>
                <a:spcPts val="100"/>
              </a:spcBef>
            </a:pPr>
            <a:r>
              <a:rPr sz="1800" dirty="0">
                <a:solidFill>
                  <a:srgbClr val="001F5F"/>
                </a:solidFill>
                <a:latin typeface="Times New Roman"/>
                <a:cs typeface="Times New Roman"/>
              </a:rPr>
              <a:t>Ms.</a:t>
            </a:r>
            <a:r>
              <a:rPr sz="1800" spc="-114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lang="en-IN" sz="1800" dirty="0" err="1">
                <a:solidFill>
                  <a:srgbClr val="001F5F"/>
                </a:solidFill>
                <a:latin typeface="Times New Roman"/>
                <a:cs typeface="Times New Roman"/>
              </a:rPr>
              <a:t>Noorussaba</a:t>
            </a:r>
            <a:r>
              <a:rPr lang="en-IN" sz="1800" dirty="0">
                <a:solidFill>
                  <a:srgbClr val="001F5F"/>
                </a:solidFill>
                <a:latin typeface="Times New Roman"/>
                <a:cs typeface="Times New Roman"/>
              </a:rPr>
              <a:t> Pakali</a:t>
            </a:r>
          </a:p>
          <a:p>
            <a:pPr marL="12700" marR="5080" algn="just">
              <a:lnSpc>
                <a:spcPct val="120000"/>
              </a:lnSpc>
              <a:spcBef>
                <a:spcPts val="100"/>
              </a:spcBef>
            </a:pPr>
            <a:r>
              <a:rPr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Ms.</a:t>
            </a:r>
            <a:r>
              <a:rPr sz="1800" spc="-114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lang="en-IN" sz="1800" dirty="0">
                <a:solidFill>
                  <a:srgbClr val="001F5F"/>
                </a:solidFill>
                <a:latin typeface="Times New Roman"/>
                <a:cs typeface="Times New Roman"/>
              </a:rPr>
              <a:t>Sadiya </a:t>
            </a:r>
            <a:r>
              <a:rPr lang="en-IN" sz="1800" dirty="0" err="1">
                <a:solidFill>
                  <a:srgbClr val="001F5F"/>
                </a:solidFill>
                <a:latin typeface="Times New Roman"/>
                <a:cs typeface="Times New Roman"/>
              </a:rPr>
              <a:t>Hospetkazi</a:t>
            </a:r>
            <a:endParaRPr lang="en-IN" sz="1800" spc="-25" dirty="0">
              <a:solidFill>
                <a:srgbClr val="001F5F"/>
              </a:solidFill>
              <a:latin typeface="Times New Roman"/>
              <a:cs typeface="Times New Roman"/>
            </a:endParaRPr>
          </a:p>
          <a:p>
            <a:pPr marL="12700" marR="5080" algn="just">
              <a:lnSpc>
                <a:spcPct val="120000"/>
              </a:lnSpc>
              <a:spcBef>
                <a:spcPts val="100"/>
              </a:spcBef>
            </a:pPr>
            <a:r>
              <a:rPr sz="1800" spc="-45" dirty="0">
                <a:solidFill>
                  <a:srgbClr val="001F5F"/>
                </a:solidFill>
                <a:latin typeface="Times New Roman"/>
                <a:cs typeface="Times New Roman"/>
              </a:rPr>
              <a:t>M</a:t>
            </a:r>
            <a:r>
              <a:rPr lang="en-IN" sz="1800" spc="-45" dirty="0">
                <a:solidFill>
                  <a:srgbClr val="001F5F"/>
                </a:solidFill>
                <a:latin typeface="Times New Roman"/>
                <a:cs typeface="Times New Roman"/>
              </a:rPr>
              <a:t>s</a:t>
            </a:r>
            <a:r>
              <a:rPr sz="1800" spc="-45" dirty="0">
                <a:solidFill>
                  <a:srgbClr val="001F5F"/>
                </a:solidFill>
                <a:latin typeface="Times New Roman"/>
                <a:cs typeface="Times New Roman"/>
              </a:rPr>
              <a:t>.</a:t>
            </a:r>
            <a:r>
              <a:rPr sz="1800" spc="-105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lang="en-IN" spc="-105" dirty="0" err="1">
                <a:solidFill>
                  <a:srgbClr val="001F5F"/>
                </a:solidFill>
                <a:latin typeface="Times New Roman"/>
                <a:cs typeface="Times New Roman"/>
              </a:rPr>
              <a:t>SayyedaAfreen</a:t>
            </a:r>
            <a:r>
              <a:rPr lang="en-IN" spc="-105" dirty="0">
                <a:solidFill>
                  <a:srgbClr val="001F5F"/>
                </a:solidFill>
                <a:latin typeface="Times New Roman"/>
                <a:cs typeface="Times New Roman"/>
              </a:rPr>
              <a:t> Khatib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334000" y="1290652"/>
            <a:ext cx="1485900" cy="1342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20000"/>
              </a:lnSpc>
              <a:spcBef>
                <a:spcPts val="100"/>
              </a:spcBef>
            </a:pPr>
            <a:r>
              <a:rPr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(2VD22</a:t>
            </a:r>
            <a:r>
              <a:rPr lang="en-IN"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CI018</a:t>
            </a:r>
            <a:r>
              <a:rPr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) (2VD22</a:t>
            </a:r>
            <a:r>
              <a:rPr lang="en-IN"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CI029</a:t>
            </a:r>
            <a:r>
              <a:rPr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) (2VD22</a:t>
            </a:r>
            <a:r>
              <a:rPr lang="en-IN"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CI039</a:t>
            </a:r>
            <a:r>
              <a:rPr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) (2VD22</a:t>
            </a:r>
            <a:r>
              <a:rPr lang="en-IN"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CI045</a:t>
            </a:r>
            <a:r>
              <a:rPr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)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92910" y="285750"/>
            <a:ext cx="6777990" cy="74443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R="18415" algn="ctr">
              <a:lnSpc>
                <a:spcPts val="1885"/>
              </a:lnSpc>
            </a:pPr>
            <a:r>
              <a:rPr sz="1800" b="1" dirty="0">
                <a:solidFill>
                  <a:srgbClr val="00AF50"/>
                </a:solidFill>
                <a:latin typeface="Times New Roman"/>
                <a:cs typeface="Times New Roman"/>
              </a:rPr>
              <a:t>Mini</a:t>
            </a:r>
            <a:r>
              <a:rPr sz="1800" b="1" spc="-80" dirty="0">
                <a:solidFill>
                  <a:srgbClr val="00AF50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00AF50"/>
                </a:solidFill>
                <a:latin typeface="Times New Roman"/>
                <a:cs typeface="Times New Roman"/>
              </a:rPr>
              <a:t>Project</a:t>
            </a:r>
            <a:r>
              <a:rPr sz="1800" b="1" spc="-75" dirty="0">
                <a:solidFill>
                  <a:srgbClr val="00AF50"/>
                </a:solidFill>
                <a:latin typeface="Times New Roman"/>
                <a:cs typeface="Times New Roman"/>
              </a:rPr>
              <a:t> </a:t>
            </a:r>
            <a:r>
              <a:rPr sz="1800" b="1" dirty="0">
                <a:solidFill>
                  <a:srgbClr val="00AF50"/>
                </a:solidFill>
                <a:latin typeface="Times New Roman"/>
                <a:cs typeface="Times New Roman"/>
              </a:rPr>
              <a:t>Presentation</a:t>
            </a:r>
            <a:r>
              <a:rPr sz="1800" b="1" spc="-70" dirty="0">
                <a:solidFill>
                  <a:srgbClr val="00AF50"/>
                </a:solidFill>
                <a:latin typeface="Times New Roman"/>
                <a:cs typeface="Times New Roman"/>
              </a:rPr>
              <a:t> </a:t>
            </a:r>
            <a:r>
              <a:rPr sz="1800" b="1" spc="-10" dirty="0">
                <a:solidFill>
                  <a:srgbClr val="00AF50"/>
                </a:solidFill>
                <a:latin typeface="Times New Roman"/>
                <a:cs typeface="Times New Roman"/>
              </a:rPr>
              <a:t>entitled</a:t>
            </a:r>
            <a:endParaRPr sz="1800" dirty="0">
              <a:latin typeface="Times New Roman"/>
              <a:cs typeface="Times New Roman"/>
            </a:endParaRPr>
          </a:p>
          <a:p>
            <a:pPr marR="9525" algn="ctr">
              <a:lnSpc>
                <a:spcPts val="1880"/>
              </a:lnSpc>
            </a:pPr>
            <a:r>
              <a:rPr lang="en-US" sz="1600" b="1" dirty="0">
                <a:solidFill>
                  <a:srgbClr val="FF0000"/>
                </a:solidFill>
                <a:latin typeface="Times New Roman"/>
                <a:cs typeface="Times New Roman"/>
              </a:rPr>
              <a:t>An Interactive Power BI Dashboard for Analyzing Student Performance</a:t>
            </a:r>
            <a:endParaRPr lang="en-IN" sz="1600" b="1" dirty="0">
              <a:solidFill>
                <a:srgbClr val="FF0000"/>
              </a:solidFill>
              <a:latin typeface="Times New Roman"/>
              <a:cs typeface="Times New Roman"/>
            </a:endParaRPr>
          </a:p>
          <a:p>
            <a:pPr marR="9525" algn="ctr">
              <a:lnSpc>
                <a:spcPts val="1880"/>
              </a:lnSpc>
            </a:pPr>
            <a:r>
              <a:rPr sz="1800" dirty="0">
                <a:solidFill>
                  <a:srgbClr val="001F5F"/>
                </a:solidFill>
                <a:latin typeface="Times New Roman"/>
                <a:cs typeface="Times New Roman"/>
              </a:rPr>
              <a:t>Mini</a:t>
            </a:r>
            <a:r>
              <a:rPr sz="1800" spc="10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Project</a:t>
            </a:r>
            <a:r>
              <a:rPr sz="1800" spc="-100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sz="1800" spc="-10" dirty="0">
                <a:solidFill>
                  <a:srgbClr val="001F5F"/>
                </a:solidFill>
                <a:latin typeface="Times New Roman"/>
                <a:cs typeface="Times New Roman"/>
              </a:rPr>
              <a:t>Associates</a:t>
            </a:r>
            <a:endParaRPr sz="1800" dirty="0">
              <a:latin typeface="Times New Roman"/>
              <a:cs typeface="Times New Roman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37858" y="3492592"/>
            <a:ext cx="7868284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2400" b="1" dirty="0">
                <a:solidFill>
                  <a:srgbClr val="001F5F"/>
                </a:solidFill>
                <a:latin typeface="Times New Roman"/>
                <a:cs typeface="Times New Roman"/>
              </a:rPr>
              <a:t>Department</a:t>
            </a:r>
            <a:r>
              <a:rPr sz="2400" b="1" spc="-65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sz="2400" b="1" dirty="0">
                <a:solidFill>
                  <a:srgbClr val="001F5F"/>
                </a:solidFill>
                <a:latin typeface="Times New Roman"/>
                <a:cs typeface="Times New Roman"/>
              </a:rPr>
              <a:t>of</a:t>
            </a:r>
            <a:r>
              <a:rPr sz="2400" b="1" spc="-60" dirty="0">
                <a:solidFill>
                  <a:srgbClr val="001F5F"/>
                </a:solidFill>
                <a:latin typeface="Times New Roman"/>
                <a:cs typeface="Times New Roman"/>
              </a:rPr>
              <a:t> </a:t>
            </a:r>
            <a:r>
              <a:rPr lang="en-IN" sz="2400" b="1" dirty="0">
                <a:solidFill>
                  <a:srgbClr val="001F5F"/>
                </a:solidFill>
                <a:latin typeface="Times New Roman"/>
                <a:cs typeface="Times New Roman"/>
              </a:rPr>
              <a:t>Computer Science and Engineering (AIML)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089500" y="4033454"/>
            <a:ext cx="2415540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sz="1600" spc="-110" dirty="0">
                <a:solidFill>
                  <a:srgbClr val="C00000"/>
                </a:solidFill>
                <a:latin typeface="Times New Roman"/>
                <a:cs typeface="Times New Roman"/>
              </a:rPr>
              <a:t>AY:</a:t>
            </a:r>
            <a:r>
              <a:rPr sz="1600" spc="-5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C00000"/>
                </a:solidFill>
                <a:latin typeface="Times New Roman"/>
                <a:cs typeface="Times New Roman"/>
              </a:rPr>
              <a:t>2024-</a:t>
            </a:r>
            <a:r>
              <a:rPr sz="1600" dirty="0">
                <a:solidFill>
                  <a:srgbClr val="C00000"/>
                </a:solidFill>
                <a:latin typeface="Times New Roman"/>
                <a:cs typeface="Times New Roman"/>
              </a:rPr>
              <a:t>25</a:t>
            </a:r>
            <a:r>
              <a:rPr sz="1600" spc="-75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1600" dirty="0">
                <a:solidFill>
                  <a:srgbClr val="C00000"/>
                </a:solidFill>
                <a:latin typeface="Times New Roman"/>
                <a:cs typeface="Times New Roman"/>
              </a:rPr>
              <a:t>(Scheme:</a:t>
            </a:r>
            <a:r>
              <a:rPr sz="1600" spc="35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1600" spc="-10" dirty="0">
                <a:solidFill>
                  <a:srgbClr val="C00000"/>
                </a:solidFill>
                <a:latin typeface="Times New Roman"/>
                <a:cs typeface="Times New Roman"/>
              </a:rPr>
              <a:t>2022)</a:t>
            </a:r>
            <a:endParaRPr sz="16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302625" y="169862"/>
            <a:ext cx="685800" cy="620712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85737" y="169862"/>
            <a:ext cx="722312" cy="652462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2803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z="3600" spc="-10" dirty="0"/>
              <a:t>Introduction</a:t>
            </a:r>
            <a:endParaRPr lang="en-IN" sz="3600" dirty="0"/>
          </a:p>
        </p:txBody>
      </p:sp>
      <p:sp>
        <p:nvSpPr>
          <p:cNvPr id="6" name="object 6"/>
          <p:cNvSpPr txBox="1">
            <a:spLocks noGrp="1"/>
          </p:cNvSpPr>
          <p:nvPr>
            <p:ph type="dt" sz="half" idx="6"/>
          </p:nvPr>
        </p:nvSpPr>
        <p:spPr>
          <a:xfrm>
            <a:off x="535940" y="4830876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23/12</a:t>
            </a:r>
            <a:r>
              <a:rPr spc="-10" dirty="0"/>
              <a:t>/2024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2667000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3</a:t>
            </a:fld>
            <a:endParaRPr spc="-50" dirty="0"/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800099" y="1110589"/>
            <a:ext cx="7543800" cy="313739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ClrTx/>
              <a:buSzTx/>
              <a:tabLst>
                <a:tab pos="355600" algn="l"/>
              </a:tabLst>
              <a:defRPr/>
            </a:pPr>
            <a:r>
              <a:rPr kumimoji="0" lang="en-US" sz="1800" b="0" i="0" u="none" strike="noStrike" kern="0" cap="none" spc="-1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1. Comprehensive Student Analysis:  The dashboard combines academic, behavioral, and socioeconomic factors for a complete view of student success.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ClrTx/>
              <a:buSzTx/>
              <a:tabLst>
                <a:tab pos="355600" algn="l"/>
              </a:tabLst>
              <a:defRPr/>
            </a:pPr>
            <a:endParaRPr kumimoji="0" lang="en-US" sz="1800" b="0" i="0" u="none" strike="noStrike" kern="0" cap="none" spc="-1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/>
              <a:ea typeface="+mn-ea"/>
              <a:cs typeface="Times New Roman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ClrTx/>
              <a:buSzTx/>
              <a:tabLst>
                <a:tab pos="355600" algn="l"/>
              </a:tabLst>
              <a:defRPr/>
            </a:pPr>
            <a:r>
              <a:rPr kumimoji="0" lang="en-US" sz="1800" b="0" i="0" u="none" strike="noStrike" kern="0" cap="none" spc="-1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2. Key </a:t>
            </a:r>
            <a:r>
              <a:rPr kumimoji="0" lang="en-US" sz="1800" b="0" i="0" u="none" strike="noStrike" kern="0" cap="none" spc="-1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Metrics:It</a:t>
            </a:r>
            <a:r>
              <a:rPr kumimoji="0" lang="en-US" sz="1800" b="0" i="0" u="none" strike="noStrike" kern="0" cap="none" spc="-1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evaluates academic performance, mental health, social influences, and socioeconomic conditions.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ClrTx/>
              <a:buSzTx/>
              <a:tabLst>
                <a:tab pos="355600" algn="l"/>
              </a:tabLst>
              <a:defRPr/>
            </a:pPr>
            <a:endParaRPr kumimoji="0" lang="en-US" sz="1800" b="0" i="0" u="none" strike="noStrike" kern="0" cap="none" spc="-1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/>
              <a:ea typeface="+mn-ea"/>
              <a:cs typeface="Times New Roman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ClrTx/>
              <a:buSzTx/>
              <a:tabLst>
                <a:tab pos="355600" algn="l"/>
              </a:tabLst>
              <a:defRPr/>
            </a:pPr>
            <a:r>
              <a:rPr kumimoji="0" lang="en-US" sz="1800" b="0" i="0" u="none" strike="noStrike" kern="0" cap="none" spc="-1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3. Interactive </a:t>
            </a:r>
            <a:r>
              <a:rPr kumimoji="0" lang="en-US" sz="1800" b="0" i="0" u="none" strike="noStrike" kern="0" cap="none" spc="-1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Features:Users</a:t>
            </a:r>
            <a:r>
              <a:rPr kumimoji="0" lang="en-US" sz="1800" b="0" i="0" u="none" strike="noStrike" kern="0" cap="none" spc="-1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can filter and explore data to understand the impact of various factors on student outcomes.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ClrTx/>
              <a:buSzTx/>
              <a:tabLst>
                <a:tab pos="355600" algn="l"/>
              </a:tabLst>
              <a:defRPr/>
            </a:pPr>
            <a:endParaRPr kumimoji="0" lang="en-US" sz="1800" b="0" i="0" u="none" strike="noStrike" kern="0" cap="none" spc="-1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/>
              <a:ea typeface="+mn-ea"/>
              <a:cs typeface="Times New Roman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105"/>
              </a:spcBef>
              <a:spcAft>
                <a:spcPts val="0"/>
              </a:spcAft>
              <a:buClrTx/>
              <a:buSzTx/>
              <a:tabLst>
                <a:tab pos="355600" algn="l"/>
              </a:tabLst>
              <a:defRPr/>
            </a:pPr>
            <a:r>
              <a:rPr kumimoji="0" lang="en-US" sz="1800" b="0" i="0" u="none" strike="noStrike" kern="0" cap="none" spc="-1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4. Actionable </a:t>
            </a:r>
            <a:r>
              <a:rPr kumimoji="0" lang="en-US" sz="1800" b="0" i="0" u="none" strike="noStrike" kern="0" cap="none" spc="-1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Insights:Educators</a:t>
            </a:r>
            <a:r>
              <a:rPr kumimoji="0" lang="en-US" sz="1800" b="0" i="0" u="none" strike="noStrike" kern="0" cap="none" spc="-1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n-ea"/>
                <a:cs typeface="Times New Roman"/>
              </a:rPr>
              <a:t> and policymakers can identify trends and create targeted interventions to improve student performance.</a:t>
            </a:r>
            <a:endParaRPr kumimoji="0" lang="en-IN" sz="1800" b="0" i="0" u="none" strike="noStrike" kern="0" cap="none" spc="-1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/>
              <a:ea typeface="+mn-ea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82803" rIns="0" bIns="0" rtlCol="0">
            <a:spAutoFit/>
          </a:bodyPr>
          <a:lstStyle/>
          <a:p>
            <a:pPr marL="954405" algn="l">
              <a:lnSpc>
                <a:spcPct val="100000"/>
              </a:lnSpc>
              <a:spcBef>
                <a:spcPts val="100"/>
              </a:spcBef>
            </a:pPr>
            <a:r>
              <a:rPr lang="en-US" sz="3600" dirty="0"/>
              <a:t>Motivation</a:t>
            </a:r>
            <a:endParaRPr sz="36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E8C077D-1178-3B87-F5FD-7C9150B99A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3511" y="868575"/>
            <a:ext cx="8824913" cy="3845988"/>
          </a:xfrm>
        </p:spPr>
        <p:txBody>
          <a:bodyPr/>
          <a:lstStyle/>
          <a:p>
            <a:r>
              <a:rPr lang="en-US" sz="1800" b="0" dirty="0">
                <a:solidFill>
                  <a:schemeClr val="tx1"/>
                </a:solidFill>
              </a:rPr>
              <a:t>1.Holistic Student </a:t>
            </a:r>
            <a:r>
              <a:rPr lang="en-US" sz="1800" b="0" dirty="0" err="1">
                <a:solidFill>
                  <a:schemeClr val="tx1"/>
                </a:solidFill>
              </a:rPr>
              <a:t>Analysis:Combines</a:t>
            </a:r>
            <a:r>
              <a:rPr lang="en-US" sz="1800" b="0" dirty="0">
                <a:solidFill>
                  <a:schemeClr val="tx1"/>
                </a:solidFill>
              </a:rPr>
              <a:t> academic, behavioral, psychological, and socioeconomic factors for a complete view of student performance.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2. Data-Driven </a:t>
            </a:r>
            <a:r>
              <a:rPr lang="en-US" sz="1800" b="0" dirty="0" err="1">
                <a:solidFill>
                  <a:schemeClr val="tx1"/>
                </a:solidFill>
              </a:rPr>
              <a:t>Insights:Provides</a:t>
            </a:r>
            <a:r>
              <a:rPr lang="en-US" sz="1800" b="0" dirty="0">
                <a:solidFill>
                  <a:schemeClr val="tx1"/>
                </a:solidFill>
              </a:rPr>
              <a:t> real-time, interactive analytics to help institutions make informed decisions on student success.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3. Personalized </a:t>
            </a:r>
            <a:r>
              <a:rPr lang="en-US" sz="1800" b="0" dirty="0" err="1">
                <a:solidFill>
                  <a:schemeClr val="tx1"/>
                </a:solidFill>
              </a:rPr>
              <a:t>Interventions:Identifies</a:t>
            </a:r>
            <a:r>
              <a:rPr lang="en-US" sz="1800" b="0" dirty="0">
                <a:solidFill>
                  <a:schemeClr val="tx1"/>
                </a:solidFill>
              </a:rPr>
              <a:t> individual needs for tailored support in areas like anxiety, backlogs, and socioeconomic challenges.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4. Addressing </a:t>
            </a:r>
            <a:r>
              <a:rPr lang="en-US" sz="1800" b="0" dirty="0" err="1">
                <a:solidFill>
                  <a:schemeClr val="tx1"/>
                </a:solidFill>
              </a:rPr>
              <a:t>Disparities:Highlights</a:t>
            </a:r>
            <a:r>
              <a:rPr lang="en-US" sz="1800" b="0" dirty="0">
                <a:solidFill>
                  <a:schemeClr val="tx1"/>
                </a:solidFill>
              </a:rPr>
              <a:t> socioeconomic inequalities and ensures equitable access to resources and support.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5. Mental Health and Strategy </a:t>
            </a:r>
            <a:r>
              <a:rPr lang="en-US" sz="1800" b="0" dirty="0" err="1">
                <a:solidFill>
                  <a:schemeClr val="tx1"/>
                </a:solidFill>
              </a:rPr>
              <a:t>Support:Analyzes</a:t>
            </a:r>
            <a:r>
              <a:rPr lang="en-US" sz="1800" b="0" dirty="0">
                <a:solidFill>
                  <a:schemeClr val="tx1"/>
                </a:solidFill>
              </a:rPr>
              <a:t> mental health trends to improve student well-being and refine institutional strategies.</a:t>
            </a:r>
            <a:endParaRPr lang="en-IN" sz="1800" b="0" dirty="0">
              <a:solidFill>
                <a:schemeClr val="tx1"/>
              </a:solidFill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dt" sz="half" idx="6"/>
          </p:nvPr>
        </p:nvSpPr>
        <p:spPr>
          <a:xfrm>
            <a:off x="535940" y="4830876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4</a:t>
            </a:fld>
            <a:endParaRPr spc="-50" dirty="0"/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2CB69260-08AD-652F-3403-F6936339D0B5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C00FBF-C3A3-14DB-9999-F0F724A82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12" y="134824"/>
            <a:ext cx="725487" cy="652329"/>
          </a:xfrm>
          <a:prstGeom prst="rect">
            <a:avLst/>
          </a:prstGeom>
        </p:spPr>
      </p:pic>
      <p:pic>
        <p:nvPicPr>
          <p:cNvPr id="12" name="object 2">
            <a:extLst>
              <a:ext uri="{FF2B5EF4-FFF2-40B4-BE49-F238E27FC236}">
                <a16:creationId xmlns:a16="http://schemas.microsoft.com/office/drawing/2014/main" id="{414DD69D-B1E0-E5BA-07F2-AAA92B363494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302625" y="169862"/>
            <a:ext cx="685800" cy="62071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905000" y="0"/>
            <a:ext cx="4701287" cy="637609"/>
          </a:xfrm>
          <a:prstGeom prst="rect">
            <a:avLst/>
          </a:prstGeom>
        </p:spPr>
        <p:txBody>
          <a:bodyPr vert="horz" wrap="square" lIns="0" tIns="82803" rIns="0" bIns="0" rtlCol="0">
            <a:spAutoFit/>
          </a:bodyPr>
          <a:lstStyle/>
          <a:p>
            <a:pPr marL="793115" algn="ctr">
              <a:lnSpc>
                <a:spcPct val="100000"/>
              </a:lnSpc>
              <a:spcBef>
                <a:spcPts val="100"/>
              </a:spcBef>
            </a:pPr>
            <a:r>
              <a:rPr lang="en-IN" sz="3600" spc="-10" dirty="0"/>
              <a:t>Literature survey</a:t>
            </a:r>
            <a:endParaRPr sz="3600" dirty="0"/>
          </a:p>
        </p:txBody>
      </p:sp>
      <p:sp>
        <p:nvSpPr>
          <p:cNvPr id="3" name="object 3"/>
          <p:cNvSpPr txBox="1">
            <a:spLocks noGrp="1"/>
          </p:cNvSpPr>
          <p:nvPr>
            <p:ph type="dt" sz="half" idx="6"/>
          </p:nvPr>
        </p:nvSpPr>
        <p:spPr>
          <a:xfrm>
            <a:off x="535940" y="4830876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5</a:t>
            </a:fld>
            <a:endParaRPr spc="-50" dirty="0"/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83D391B8-B25A-21A1-52BA-F42258781C66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8EA989B-F569-64EE-C482-00BC93CB20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9140924"/>
              </p:ext>
            </p:extLst>
          </p:nvPr>
        </p:nvGraphicFramePr>
        <p:xfrm>
          <a:off x="381000" y="895350"/>
          <a:ext cx="8534400" cy="354437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533400">
                  <a:extLst>
                    <a:ext uri="{9D8B030D-6E8A-4147-A177-3AD203B41FA5}">
                      <a16:colId xmlns:a16="http://schemas.microsoft.com/office/drawing/2014/main" val="2989761819"/>
                    </a:ext>
                  </a:extLst>
                </a:gridCol>
                <a:gridCol w="1623506">
                  <a:extLst>
                    <a:ext uri="{9D8B030D-6E8A-4147-A177-3AD203B41FA5}">
                      <a16:colId xmlns:a16="http://schemas.microsoft.com/office/drawing/2014/main" val="4257448106"/>
                    </a:ext>
                  </a:extLst>
                </a:gridCol>
                <a:gridCol w="1979008">
                  <a:extLst>
                    <a:ext uri="{9D8B030D-6E8A-4147-A177-3AD203B41FA5}">
                      <a16:colId xmlns:a16="http://schemas.microsoft.com/office/drawing/2014/main" val="58316520"/>
                    </a:ext>
                  </a:extLst>
                </a:gridCol>
                <a:gridCol w="1817525">
                  <a:extLst>
                    <a:ext uri="{9D8B030D-6E8A-4147-A177-3AD203B41FA5}">
                      <a16:colId xmlns:a16="http://schemas.microsoft.com/office/drawing/2014/main" val="1188763302"/>
                    </a:ext>
                  </a:extLst>
                </a:gridCol>
                <a:gridCol w="2580961">
                  <a:extLst>
                    <a:ext uri="{9D8B030D-6E8A-4147-A177-3AD203B41FA5}">
                      <a16:colId xmlns:a16="http://schemas.microsoft.com/office/drawing/2014/main" val="1458052887"/>
                    </a:ext>
                  </a:extLst>
                </a:gridCol>
              </a:tblGrid>
              <a:tr h="295986">
                <a:tc>
                  <a:txBody>
                    <a:bodyPr/>
                    <a:lstStyle/>
                    <a:p>
                      <a:pPr algn="l"/>
                      <a:r>
                        <a:rPr lang="en-IN" sz="1600" b="1" dirty="0"/>
                        <a:t>SI No.</a:t>
                      </a:r>
                      <a:endParaRPr lang="en-IN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/>
                      <a:r>
                        <a:rPr lang="en-IN" sz="1600" b="1" dirty="0">
                          <a:solidFill>
                            <a:schemeClr val="tx1"/>
                          </a:solidFill>
                        </a:rPr>
                        <a:t>Title</a:t>
                      </a:r>
                      <a:endParaRPr lang="en-IN" sz="16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/>
                      <a:r>
                        <a:rPr lang="en-IN" sz="1600" b="1" dirty="0">
                          <a:solidFill>
                            <a:schemeClr val="tx1"/>
                          </a:solidFill>
                        </a:rPr>
                        <a:t>Name of Author</a:t>
                      </a:r>
                      <a:endParaRPr lang="en-IN" sz="16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/>
                      <a:r>
                        <a:rPr lang="en-IN" sz="1600" b="1" dirty="0">
                          <a:solidFill>
                            <a:schemeClr val="tx1"/>
                          </a:solidFill>
                        </a:rPr>
                        <a:t>Year of Publication</a:t>
                      </a:r>
                      <a:endParaRPr lang="en-IN" sz="16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/>
                      <a:r>
                        <a:rPr lang="en-IN" sz="1600" b="1" dirty="0">
                          <a:solidFill>
                            <a:schemeClr val="tx1"/>
                          </a:solidFill>
                        </a:rPr>
                        <a:t>Key Insights</a:t>
                      </a:r>
                      <a:endParaRPr lang="en-IN" sz="16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10655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1.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Developing Interactive Dashboards with Power BI for Education Analytics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/>
                        <a:t>John Smith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2020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Demonstrates how Power BI aids in visualizing and analyzing student performance effectively.</a:t>
                      </a:r>
                      <a:endParaRPr lang="en-IN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76876127"/>
                  </a:ext>
                </a:extLst>
              </a:tr>
              <a:tr h="624840"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2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"The Role of Power BI in Higher Education Analytics"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/>
                        <a:t>Yassir &amp; Rahman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2021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Explores Power BI's capability for real-time visualization, data integration, and decision support in education.</a:t>
                      </a:r>
                      <a:endParaRPr lang="en-IN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6595783"/>
                  </a:ext>
                </a:extLst>
              </a:tr>
              <a:tr h="862130"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2.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Enhancing Student Performance Tracking Using Data Visualization Tools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200" dirty="0"/>
                        <a:t>Alice Johnson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2021</a:t>
                      </a:r>
                      <a:endParaRPr lang="en-I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dirty="0"/>
                        <a:t>Power BI offers strong Excel integration for tracking and analyzing student academic trends</a:t>
                      </a:r>
                      <a:endParaRPr lang="en-IN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4343038"/>
                  </a:ext>
                </a:extLst>
              </a:tr>
              <a:tr h="596650">
                <a:tc>
                  <a:txBody>
                    <a:bodyPr/>
                    <a:lstStyle/>
                    <a:p>
                      <a:pPr marL="0" algn="l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3.</a:t>
                      </a:r>
                      <a:endParaRPr lang="en-IN" sz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Data-Driven Decision Making in Education Using Power BI</a:t>
                      </a:r>
                      <a:endParaRPr lang="en-IN" sz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/>
                      <a:r>
                        <a:rPr lang="en-IN" sz="1200" dirty="0">
                          <a:solidFill>
                            <a:schemeClr val="tx1"/>
                          </a:solidFill>
                        </a:rPr>
                        <a:t>Sarah Lee</a:t>
                      </a:r>
                      <a:endParaRPr lang="en-IN" sz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2022</a:t>
                      </a:r>
                      <a:endParaRPr lang="en-IN" sz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l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Highlights the role of Power BI in creating actionable insights through interactive reports.</a:t>
                      </a:r>
                      <a:endParaRPr lang="en-IN" sz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789729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B2647-9E1F-A06C-5505-24691F46A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0815" y="136744"/>
            <a:ext cx="2956050" cy="492443"/>
          </a:xfrm>
        </p:spPr>
        <p:txBody>
          <a:bodyPr/>
          <a:lstStyle/>
          <a:p>
            <a:r>
              <a:rPr lang="en-US" dirty="0"/>
              <a:t>Proposed system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A5125-E653-D84D-7B83-0CA34AA34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5940" y="882898"/>
            <a:ext cx="8305800" cy="3505200"/>
          </a:xfrm>
        </p:spPr>
        <p:txBody>
          <a:bodyPr/>
          <a:lstStyle/>
          <a:p>
            <a:r>
              <a:rPr lang="en-US" sz="1800" b="0" dirty="0">
                <a:solidFill>
                  <a:schemeClr val="tx1"/>
                </a:solidFill>
              </a:rPr>
              <a:t>1. Interactive Dashboard </a:t>
            </a:r>
            <a:r>
              <a:rPr lang="en-US" sz="1800" b="0" dirty="0" err="1">
                <a:solidFill>
                  <a:schemeClr val="tx1"/>
                </a:solidFill>
              </a:rPr>
              <a:t>Development:Create</a:t>
            </a:r>
            <a:r>
              <a:rPr lang="en-US" sz="1800" b="0" dirty="0">
                <a:solidFill>
                  <a:schemeClr val="tx1"/>
                </a:solidFill>
              </a:rPr>
              <a:t> a dynamic Power BI dashboard integrating academic, behavioral, and socioeconomic factors to analyze student performance.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2. Data Visualization and </a:t>
            </a:r>
            <a:r>
              <a:rPr lang="en-US" sz="1800" b="0" dirty="0" err="1">
                <a:solidFill>
                  <a:schemeClr val="tx1"/>
                </a:solidFill>
              </a:rPr>
              <a:t>Analysis:Provide</a:t>
            </a:r>
            <a:r>
              <a:rPr lang="en-US" sz="1800" b="0" dirty="0">
                <a:solidFill>
                  <a:schemeClr val="tx1"/>
                </a:solidFill>
              </a:rPr>
              <a:t> real-time visualization of key factors like CGPA, anxiety, family income, and study habits, highlighting their impact on student success.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3. Personalized Support and </a:t>
            </a:r>
            <a:r>
              <a:rPr lang="en-US" sz="1800" b="0" dirty="0" err="1">
                <a:solidFill>
                  <a:schemeClr val="tx1"/>
                </a:solidFill>
              </a:rPr>
              <a:t>Decision-Making:Enable</a:t>
            </a:r>
            <a:r>
              <a:rPr lang="en-US" sz="1800" b="0" dirty="0">
                <a:solidFill>
                  <a:schemeClr val="tx1"/>
                </a:solidFill>
              </a:rPr>
              <a:t> personalized interventions and data-driven decisions for curriculum design, student support, and resource allocation.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4. Tracking Performance and Promoting </a:t>
            </a:r>
            <a:r>
              <a:rPr lang="en-US" sz="1800" b="0" dirty="0" err="1">
                <a:solidFill>
                  <a:schemeClr val="tx1"/>
                </a:solidFill>
              </a:rPr>
              <a:t>Equity:Track</a:t>
            </a:r>
            <a:r>
              <a:rPr lang="en-US" sz="1800" b="0" dirty="0">
                <a:solidFill>
                  <a:schemeClr val="tx1"/>
                </a:solidFill>
              </a:rPr>
              <a:t> student performance over time and analyze demographic factors to promote academic equity and inclusive support strategies.</a:t>
            </a:r>
            <a:endParaRPr lang="en-IN" sz="1800" b="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814A33-7509-F557-4018-1285843CA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6" y="56802"/>
            <a:ext cx="725487" cy="6523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AAB8B5-2000-4E5D-3F42-333253C6D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800" y="72043"/>
            <a:ext cx="682811" cy="621846"/>
          </a:xfrm>
          <a:prstGeom prst="rect">
            <a:avLst/>
          </a:prstGeom>
        </p:spPr>
      </p:pic>
      <p:sp>
        <p:nvSpPr>
          <p:cNvPr id="10" name="object 3">
            <a:extLst>
              <a:ext uri="{FF2B5EF4-FFF2-40B4-BE49-F238E27FC236}">
                <a16:creationId xmlns:a16="http://schemas.microsoft.com/office/drawing/2014/main" id="{C43361E8-B346-3A7A-B58A-152A625B0110}"/>
              </a:ext>
            </a:extLst>
          </p:cNvPr>
          <p:cNvSpPr txBox="1">
            <a:spLocks noGrp="1"/>
          </p:cNvSpPr>
          <p:nvPr>
            <p:ph type="dt" sz="half" idx="6"/>
          </p:nvPr>
        </p:nvSpPr>
        <p:spPr>
          <a:xfrm>
            <a:off x="535940" y="4830876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F1E3264F-CF3C-3E98-BA0B-3783BDB8F211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sp>
        <p:nvSpPr>
          <p:cNvPr id="12" name="object 5">
            <a:extLst>
              <a:ext uri="{FF2B5EF4-FFF2-40B4-BE49-F238E27FC236}">
                <a16:creationId xmlns:a16="http://schemas.microsoft.com/office/drawing/2014/main" id="{36CA4D3B-6BF1-F041-F494-3A64E4181AD2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8479281" y="4830876"/>
            <a:ext cx="1663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6</a:t>
            </a:fld>
            <a:endParaRPr spc="-50" dirty="0"/>
          </a:p>
        </p:txBody>
      </p:sp>
    </p:spTree>
    <p:extLst>
      <p:ext uri="{BB962C8B-B14F-4D97-AF65-F5344CB8AC3E}">
        <p14:creationId xmlns:p14="http://schemas.microsoft.com/office/powerpoint/2010/main" val="2486255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9060A-20E5-552A-F194-A04E1E43F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7561" y="201446"/>
            <a:ext cx="3558287" cy="492443"/>
          </a:xfrm>
        </p:spPr>
        <p:txBody>
          <a:bodyPr/>
          <a:lstStyle/>
          <a:p>
            <a:r>
              <a:rPr lang="en-US" dirty="0"/>
              <a:t>Expected Outcomes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B6959-981A-E0AE-719D-5CBC600C4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950829"/>
            <a:ext cx="8683811" cy="3046988"/>
          </a:xfrm>
        </p:spPr>
        <p:txBody>
          <a:bodyPr/>
          <a:lstStyle/>
          <a:p>
            <a:r>
              <a:rPr lang="en-US" sz="1800" b="0" dirty="0">
                <a:solidFill>
                  <a:schemeClr val="tx1"/>
                </a:solidFill>
              </a:rPr>
              <a:t>1. Insights and Key </a:t>
            </a:r>
            <a:r>
              <a:rPr lang="en-US" sz="1800" b="0" dirty="0" err="1">
                <a:solidFill>
                  <a:schemeClr val="tx1"/>
                </a:solidFill>
              </a:rPr>
              <a:t>Factors:The</a:t>
            </a:r>
            <a:r>
              <a:rPr lang="en-US" sz="1800" b="0" dirty="0">
                <a:solidFill>
                  <a:schemeClr val="tx1"/>
                </a:solidFill>
              </a:rPr>
              <a:t> dashboard gives a clear view of factors like study time, mental health, and family income that affect student success.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2. Real-Time Data and </a:t>
            </a:r>
            <a:r>
              <a:rPr lang="en-US" sz="1800" b="0" dirty="0" err="1">
                <a:solidFill>
                  <a:schemeClr val="tx1"/>
                </a:solidFill>
              </a:rPr>
              <a:t>Support:It</a:t>
            </a:r>
            <a:r>
              <a:rPr lang="en-US" sz="1800" b="0" dirty="0">
                <a:solidFill>
                  <a:schemeClr val="tx1"/>
                </a:solidFill>
              </a:rPr>
              <a:t> allows real-time data exploration to identify trends and offer personalized help for students.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3. Better Decisions and </a:t>
            </a:r>
            <a:r>
              <a:rPr lang="en-US" sz="1800" b="0" dirty="0" err="1">
                <a:solidFill>
                  <a:schemeClr val="tx1"/>
                </a:solidFill>
              </a:rPr>
              <a:t>Resources:The</a:t>
            </a:r>
            <a:r>
              <a:rPr lang="en-US" sz="1800" b="0" dirty="0">
                <a:solidFill>
                  <a:schemeClr val="tx1"/>
                </a:solidFill>
              </a:rPr>
              <a:t> dashboard helps make data-based decisions to improve programs and allocate resources effectively.</a:t>
            </a:r>
          </a:p>
          <a:p>
            <a:endParaRPr lang="en-US" sz="1800" b="0" dirty="0">
              <a:solidFill>
                <a:schemeClr val="tx1"/>
              </a:solidFill>
            </a:endParaRPr>
          </a:p>
          <a:p>
            <a:r>
              <a:rPr lang="en-US" sz="1800" b="0" dirty="0">
                <a:solidFill>
                  <a:schemeClr val="tx1"/>
                </a:solidFill>
              </a:rPr>
              <a:t>4. Equity and </a:t>
            </a:r>
            <a:r>
              <a:rPr lang="en-US" sz="1800" b="0" dirty="0" err="1">
                <a:solidFill>
                  <a:schemeClr val="tx1"/>
                </a:solidFill>
              </a:rPr>
              <a:t>Self-Awareness:It</a:t>
            </a:r>
            <a:r>
              <a:rPr lang="en-US" sz="1800" b="0" dirty="0">
                <a:solidFill>
                  <a:schemeClr val="tx1"/>
                </a:solidFill>
              </a:rPr>
              <a:t> promotes fairness in education and helps students track their own performance to improve success.</a:t>
            </a:r>
            <a:endParaRPr lang="en-IN" sz="1800" b="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58443B-2CA4-1C05-8301-FD0EEEC68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6" y="56802"/>
            <a:ext cx="725487" cy="6523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A13431-A653-EB20-823A-9D67AB11B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800" y="72043"/>
            <a:ext cx="682811" cy="621846"/>
          </a:xfrm>
          <a:prstGeom prst="rect">
            <a:avLst/>
          </a:prstGeom>
        </p:spPr>
      </p:pic>
      <p:sp>
        <p:nvSpPr>
          <p:cNvPr id="7" name="object 3">
            <a:extLst>
              <a:ext uri="{FF2B5EF4-FFF2-40B4-BE49-F238E27FC236}">
                <a16:creationId xmlns:a16="http://schemas.microsoft.com/office/drawing/2014/main" id="{1F136FEA-D567-BD97-0DEE-0F0B78B31BC2}"/>
              </a:ext>
            </a:extLst>
          </p:cNvPr>
          <p:cNvSpPr txBox="1">
            <a:spLocks noGrp="1"/>
          </p:cNvSpPr>
          <p:nvPr>
            <p:ph type="dt" sz="half" idx="6"/>
          </p:nvPr>
        </p:nvSpPr>
        <p:spPr>
          <a:xfrm>
            <a:off x="535940" y="4830876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6A4F8231-0680-22B8-3DA6-2093060C2B8E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sp>
        <p:nvSpPr>
          <p:cNvPr id="9" name="object 5">
            <a:extLst>
              <a:ext uri="{FF2B5EF4-FFF2-40B4-BE49-F238E27FC236}">
                <a16:creationId xmlns:a16="http://schemas.microsoft.com/office/drawing/2014/main" id="{1321D1FA-A742-E975-E489-7EC42D870ED5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8479281" y="4830876"/>
            <a:ext cx="1663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7</a:t>
            </a:fld>
            <a:endParaRPr spc="-50" dirty="0"/>
          </a:p>
        </p:txBody>
      </p:sp>
    </p:spTree>
    <p:extLst>
      <p:ext uri="{BB962C8B-B14F-4D97-AF65-F5344CB8AC3E}">
        <p14:creationId xmlns:p14="http://schemas.microsoft.com/office/powerpoint/2010/main" val="3612957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281EB-D7BF-E8EF-30EA-26A9E0CFC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7714" y="67823"/>
            <a:ext cx="4068572" cy="492443"/>
          </a:xfrm>
        </p:spPr>
        <p:txBody>
          <a:bodyPr/>
          <a:lstStyle/>
          <a:p>
            <a:pPr algn="ctr"/>
            <a:r>
              <a:rPr lang="en-IN" dirty="0"/>
              <a:t>Proposed Methodology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FF26868D-636A-CE49-BB24-1F4CBE6CFDFE}"/>
              </a:ext>
            </a:extLst>
          </p:cNvPr>
          <p:cNvSpPr txBox="1">
            <a:spLocks noGrp="1"/>
          </p:cNvSpPr>
          <p:nvPr>
            <p:ph type="dt" sz="half" idx="6"/>
          </p:nvPr>
        </p:nvSpPr>
        <p:spPr>
          <a:xfrm>
            <a:off x="535940" y="4830876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4" name="object 7">
            <a:extLst>
              <a:ext uri="{FF2B5EF4-FFF2-40B4-BE49-F238E27FC236}">
                <a16:creationId xmlns:a16="http://schemas.microsoft.com/office/drawing/2014/main" id="{095534F4-31D9-246F-E6FA-BB56C2F10478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7CC3B70F-C2D0-1311-5B49-A9A78C32315E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8479281" y="4830876"/>
            <a:ext cx="1663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8</a:t>
            </a:fld>
            <a:endParaRPr spc="-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AEA695-68E5-FCD8-58F0-4AD9B29EED3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406556"/>
            <a:ext cx="4683884" cy="26063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6F8B34-6138-DE6C-11CE-B6AE2ED5384A}"/>
              </a:ext>
            </a:extLst>
          </p:cNvPr>
          <p:cNvSpPr txBox="1"/>
          <p:nvPr/>
        </p:nvSpPr>
        <p:spPr>
          <a:xfrm>
            <a:off x="5029200" y="1047750"/>
            <a:ext cx="38862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Collection: Gather data from student management systems, exam records, and attendance logs.</a:t>
            </a:r>
          </a:p>
          <a:p>
            <a:pPr marL="342900" indent="-342900" algn="l">
              <a:buFont typeface="+mj-lt"/>
              <a:buAutoNum type="arabicPeriod"/>
            </a:pPr>
            <a:endParaRPr lang="en-US" sz="14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Preparation: Clean and transform the data to ensure consistency and accuracy.</a:t>
            </a:r>
          </a:p>
          <a:p>
            <a:pPr marL="342900" indent="-342900" algn="l">
              <a:buFont typeface="+mj-lt"/>
              <a:buAutoNum type="arabicPeriod"/>
            </a:pPr>
            <a:endParaRPr lang="en-US" sz="14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Dashboard Design: Create a user-friendly layout focused on the defined KPIs.</a:t>
            </a:r>
          </a:p>
          <a:p>
            <a:pPr marL="342900" indent="-342900" algn="l">
              <a:buFont typeface="+mj-lt"/>
              <a:buAutoNum type="arabicPeriod"/>
            </a:pPr>
            <a:endParaRPr lang="en-US" sz="14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Visualization: Use charts, tables, and filters for trends and individual performance insights.</a:t>
            </a:r>
          </a:p>
          <a:p>
            <a:pPr marL="342900" indent="-342900" algn="l">
              <a:buFont typeface="+mj-lt"/>
              <a:buAutoNum type="arabicPeriod"/>
            </a:pPr>
            <a:endParaRPr lang="en-US" sz="14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+mj-lt"/>
              <a:buAutoNum type="arabicPeriod"/>
            </a:pPr>
            <a:r>
              <a:rPr lang="en-US" sz="14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Testing and Feedback: Test for accuracy and usability, and refine based on user feedback.</a:t>
            </a:r>
            <a:endParaRPr lang="en-IN" sz="14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01FD23-571B-58B0-A012-B4AA3660CA2D}"/>
              </a:ext>
            </a:extLst>
          </p:cNvPr>
          <p:cNvSpPr txBox="1"/>
          <p:nvPr/>
        </p:nvSpPr>
        <p:spPr>
          <a:xfrm>
            <a:off x="1122741" y="1002018"/>
            <a:ext cx="289560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b="1" dirty="0"/>
              <a:t>CSV FILE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478089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6DEEF-C4B7-AC87-E27A-0CC9F0A65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3936" y="30511"/>
            <a:ext cx="4191000" cy="642873"/>
          </a:xfrm>
        </p:spPr>
        <p:txBody>
          <a:bodyPr/>
          <a:lstStyle/>
          <a:p>
            <a:r>
              <a:rPr lang="en-US" dirty="0"/>
              <a:t>System Implementation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83193-80BE-1649-D6EA-CBB5917116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4781" y="673384"/>
            <a:ext cx="7554437" cy="3971319"/>
          </a:xfrm>
        </p:spPr>
        <p:txBody>
          <a:bodyPr/>
          <a:lstStyle/>
          <a:p>
            <a:r>
              <a:rPr lang="en-US" sz="1800" b="0" dirty="0">
                <a:solidFill>
                  <a:schemeClr val="tx1"/>
                </a:solidFill>
              </a:rPr>
              <a:t>1. </a:t>
            </a:r>
            <a:r>
              <a:rPr lang="en-US" sz="1800" b="0" dirty="0">
                <a:solidFill>
                  <a:schemeClr val="accent4">
                    <a:lumMod val="50000"/>
                  </a:schemeClr>
                </a:solidFill>
              </a:rPr>
              <a:t>Data Collection and </a:t>
            </a:r>
            <a:r>
              <a:rPr lang="en-US" sz="1800" b="0" dirty="0" err="1">
                <a:solidFill>
                  <a:schemeClr val="accent4">
                    <a:lumMod val="50000"/>
                  </a:schemeClr>
                </a:solidFill>
              </a:rPr>
              <a:t>Preparation:Gather</a:t>
            </a:r>
            <a:r>
              <a:rPr lang="en-US" sz="1800" b="0" dirty="0">
                <a:solidFill>
                  <a:schemeClr val="accent4">
                    <a:lumMod val="50000"/>
                  </a:schemeClr>
                </a:solidFill>
              </a:rPr>
              <a:t> academic, behavioral, and socioeconomic data, preprocess it to ensure accuracy, and integrate it into a unified dataset for analysis.  </a:t>
            </a:r>
          </a:p>
          <a:p>
            <a:endParaRPr lang="en-US" sz="1800" b="0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US" sz="1800" b="0" dirty="0">
                <a:solidFill>
                  <a:schemeClr val="accent4">
                    <a:lumMod val="50000"/>
                  </a:schemeClr>
                </a:solidFill>
              </a:rPr>
              <a:t>2. Analysis and </a:t>
            </a:r>
            <a:r>
              <a:rPr lang="en-US" sz="1800" b="0" dirty="0" err="1">
                <a:solidFill>
                  <a:schemeClr val="accent4">
                    <a:lumMod val="50000"/>
                  </a:schemeClr>
                </a:solidFill>
              </a:rPr>
              <a:t>Insights:Conduct</a:t>
            </a:r>
            <a:r>
              <a:rPr lang="en-US" sz="1800" b="0" dirty="0">
                <a:solidFill>
                  <a:schemeClr val="accent4">
                    <a:lumMod val="50000"/>
                  </a:schemeClr>
                </a:solidFill>
              </a:rPr>
              <a:t> exploratory and predictive analysis to uncover key performance factors, identify at-risk students, and derive actionable insights.  </a:t>
            </a:r>
          </a:p>
          <a:p>
            <a:endParaRPr lang="en-US" sz="1800" b="0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US" sz="1800" b="0" dirty="0">
                <a:solidFill>
                  <a:schemeClr val="accent4">
                    <a:lumMod val="50000"/>
                  </a:schemeClr>
                </a:solidFill>
              </a:rPr>
              <a:t>3. Dashboard Design and </a:t>
            </a:r>
            <a:r>
              <a:rPr lang="en-US" sz="1800" b="0" dirty="0" err="1">
                <a:solidFill>
                  <a:schemeClr val="accent4">
                    <a:lumMod val="50000"/>
                  </a:schemeClr>
                </a:solidFill>
              </a:rPr>
              <a:t>Development:Build</a:t>
            </a:r>
            <a:r>
              <a:rPr lang="en-US" sz="1800" b="0" dirty="0">
                <a:solidFill>
                  <a:schemeClr val="accent4">
                    <a:lumMod val="50000"/>
                  </a:schemeClr>
                </a:solidFill>
              </a:rPr>
              <a:t> an interactive Power BI dashboard with dynamic visualizations, customizable features, and user-friendly layouts for comprehensive data exploration.  </a:t>
            </a:r>
          </a:p>
          <a:p>
            <a:endParaRPr lang="en-US" sz="1800" b="0" dirty="0">
              <a:solidFill>
                <a:schemeClr val="accent4">
                  <a:lumMod val="50000"/>
                </a:schemeClr>
              </a:solidFill>
            </a:endParaRPr>
          </a:p>
          <a:p>
            <a:r>
              <a:rPr lang="en-US" sz="1800" b="0" dirty="0">
                <a:solidFill>
                  <a:schemeClr val="accent4">
                    <a:lumMod val="50000"/>
                  </a:schemeClr>
                </a:solidFill>
              </a:rPr>
              <a:t>4. Deployment and Continuous </a:t>
            </a:r>
            <a:r>
              <a:rPr lang="en-US" sz="1800" b="0" dirty="0" err="1">
                <a:solidFill>
                  <a:schemeClr val="accent4">
                    <a:lumMod val="50000"/>
                  </a:schemeClr>
                </a:solidFill>
              </a:rPr>
              <a:t>Improvement:Deploy</a:t>
            </a:r>
            <a:r>
              <a:rPr lang="en-US" sz="1800" b="0" dirty="0">
                <a:solidFill>
                  <a:schemeClr val="accent4">
                    <a:lumMod val="50000"/>
                  </a:schemeClr>
                </a:solidFill>
              </a:rPr>
              <a:t> the dashboard securely, gather user feedback, and update it regularly to enhance functionality and adapt to evolving needs. </a:t>
            </a:r>
            <a:endParaRPr lang="en-IN" sz="1800" b="0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DCAA1-08DB-DE70-2371-378F6BD521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6" y="56802"/>
            <a:ext cx="725487" cy="6523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F5BF4AD-E47A-35F2-46BB-87E4EB98C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5800" y="72043"/>
            <a:ext cx="682811" cy="621846"/>
          </a:xfrm>
          <a:prstGeom prst="rect">
            <a:avLst/>
          </a:prstGeom>
        </p:spPr>
      </p:pic>
      <p:sp>
        <p:nvSpPr>
          <p:cNvPr id="6" name="object 3">
            <a:extLst>
              <a:ext uri="{FF2B5EF4-FFF2-40B4-BE49-F238E27FC236}">
                <a16:creationId xmlns:a16="http://schemas.microsoft.com/office/drawing/2014/main" id="{47102275-3C25-A834-25E3-8C5A47A58792}"/>
              </a:ext>
            </a:extLst>
          </p:cNvPr>
          <p:cNvSpPr txBox="1">
            <a:spLocks noGrp="1"/>
          </p:cNvSpPr>
          <p:nvPr>
            <p:ph type="dt" sz="half" idx="6"/>
          </p:nvPr>
        </p:nvSpPr>
        <p:spPr>
          <a:xfrm>
            <a:off x="535940" y="4830876"/>
            <a:ext cx="76454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r>
              <a:rPr lang="en-IN" spc="-10" dirty="0"/>
              <a:t>23</a:t>
            </a:r>
            <a:r>
              <a:rPr spc="-10" dirty="0"/>
              <a:t>/</a:t>
            </a:r>
            <a:r>
              <a:rPr lang="en-IN" spc="-10" dirty="0"/>
              <a:t>12</a:t>
            </a:r>
            <a:r>
              <a:rPr spc="-10" dirty="0"/>
              <a:t>/2024</a:t>
            </a: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21B0DE55-11C3-35BC-3615-1F0FD9195B70}"/>
              </a:ext>
            </a:extLst>
          </p:cNvPr>
          <p:cNvSpPr txBox="1">
            <a:spLocks/>
          </p:cNvSpPr>
          <p:nvPr/>
        </p:nvSpPr>
        <p:spPr>
          <a:xfrm>
            <a:off x="2659636" y="4830876"/>
            <a:ext cx="4419600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kern="0"/>
            </a:defPPr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 algn="ctr">
              <a:lnSpc>
                <a:spcPts val="1240"/>
              </a:lnSpc>
            </a:pPr>
            <a:r>
              <a:rPr lang="en-US" dirty="0"/>
              <a:t>An Interactive Power BI Dashboard for Analyzing Student Performance</a:t>
            </a:r>
            <a:endParaRPr lang="en-US" spc="-10" dirty="0"/>
          </a:p>
        </p:txBody>
      </p:sp>
      <p:sp>
        <p:nvSpPr>
          <p:cNvPr id="8" name="object 5">
            <a:extLst>
              <a:ext uri="{FF2B5EF4-FFF2-40B4-BE49-F238E27FC236}">
                <a16:creationId xmlns:a16="http://schemas.microsoft.com/office/drawing/2014/main" id="{416900A5-C7B5-D0A1-0B76-F3AF90B66D79}"/>
              </a:ext>
            </a:extLst>
          </p:cNvPr>
          <p:cNvSpPr txBox="1">
            <a:spLocks noGrp="1"/>
          </p:cNvSpPr>
          <p:nvPr>
            <p:ph type="sldNum" sz="quarter" idx="7"/>
          </p:nvPr>
        </p:nvSpPr>
        <p:spPr>
          <a:xfrm>
            <a:off x="8479281" y="4830876"/>
            <a:ext cx="166370" cy="1778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spc="-50" dirty="0"/>
              <a:t>9</a:t>
            </a:fld>
            <a:endParaRPr spc="-50" dirty="0"/>
          </a:p>
        </p:txBody>
      </p:sp>
    </p:spTree>
    <p:extLst>
      <p:ext uri="{BB962C8B-B14F-4D97-AF65-F5344CB8AC3E}">
        <p14:creationId xmlns:p14="http://schemas.microsoft.com/office/powerpoint/2010/main" val="3090507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458</TotalTime>
  <Words>1683</Words>
  <Application>Microsoft Office PowerPoint</Application>
  <PresentationFormat>On-screen Show (16:9)</PresentationFormat>
  <Paragraphs>187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Black</vt:lpstr>
      <vt:lpstr>Arial MT</vt:lpstr>
      <vt:lpstr>Calibri</vt:lpstr>
      <vt:lpstr>Segoe Script</vt:lpstr>
      <vt:lpstr>Times New Roman</vt:lpstr>
      <vt:lpstr>Office Theme</vt:lpstr>
      <vt:lpstr>PowerPoint Presentation</vt:lpstr>
      <vt:lpstr>PowerPoint Presentation</vt:lpstr>
      <vt:lpstr>Introduction</vt:lpstr>
      <vt:lpstr>Motivation</vt:lpstr>
      <vt:lpstr>Literature survey</vt:lpstr>
      <vt:lpstr>Proposed system</vt:lpstr>
      <vt:lpstr>Expected Outcomes</vt:lpstr>
      <vt:lpstr>Proposed Methodology</vt:lpstr>
      <vt:lpstr>System Implementation</vt:lpstr>
      <vt:lpstr> </vt:lpstr>
      <vt:lpstr>Exploring Student Anxiety Trends</vt:lpstr>
      <vt:lpstr> Performance Trends By Family Income</vt:lpstr>
      <vt:lpstr>Student Engagement Dashboard</vt:lpstr>
      <vt:lpstr>Conclusion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KLSVDIT-08-22-113</dc:creator>
  <cp:lastModifiedBy>Noorussaba P</cp:lastModifiedBy>
  <cp:revision>52</cp:revision>
  <dcterms:created xsi:type="dcterms:W3CDTF">2024-11-25T11:49:10Z</dcterms:created>
  <dcterms:modified xsi:type="dcterms:W3CDTF">2025-11-08T13:46:51Z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2024-10-28T00:00:00Z</vt:filetime>
  </property>
  <property fmtid="{D5CDD505-2E9C-101B-9397-08002B2CF9AE}" pid="3" name="Creator">
    <vt:lpwstr>Microsoft® PowerPoint® 2010</vt:lpwstr>
  </property>
  <property fmtid="{D5CDD505-2E9C-101B-9397-08002B2CF9AE}" pid="4" name="LastSaved">
    <vt:filetime>2024-11-25T00:00:00Z</vt:filetime>
  </property>
  <property fmtid="{D5CDD505-2E9C-101B-9397-08002B2CF9AE}" pid="5" name="Producer">
    <vt:lpwstr>Microsoft® PowerPoint® 2010</vt:lpwstr>
  </property>
</Properties>
</file>